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1.xml" ContentType="application/vnd.openxmlformats-officedocument.drawingml.chartshape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38"/>
  </p:notesMasterIdLst>
  <p:sldIdLst>
    <p:sldId id="2165" r:id="rId3"/>
    <p:sldId id="2133" r:id="rId4"/>
    <p:sldId id="259" r:id="rId5"/>
    <p:sldId id="2157" r:id="rId6"/>
    <p:sldId id="2255" r:id="rId7"/>
    <p:sldId id="2258" r:id="rId8"/>
    <p:sldId id="2259" r:id="rId9"/>
    <p:sldId id="2166" r:id="rId10"/>
    <p:sldId id="2257" r:id="rId11"/>
    <p:sldId id="2167" r:id="rId12"/>
    <p:sldId id="2221" r:id="rId13"/>
    <p:sldId id="2385" r:id="rId14"/>
    <p:sldId id="2386" r:id="rId15"/>
    <p:sldId id="2387" r:id="rId16"/>
    <p:sldId id="2168" r:id="rId17"/>
    <p:sldId id="2373" r:id="rId18"/>
    <p:sldId id="2169" r:id="rId19"/>
    <p:sldId id="2232" r:id="rId20"/>
    <p:sldId id="2374" r:id="rId21"/>
    <p:sldId id="2170" r:id="rId22"/>
    <p:sldId id="2237" r:id="rId23"/>
    <p:sldId id="2379" r:id="rId24"/>
    <p:sldId id="2378" r:id="rId25"/>
    <p:sldId id="2377" r:id="rId26"/>
    <p:sldId id="2382" r:id="rId27"/>
    <p:sldId id="2383" r:id="rId28"/>
    <p:sldId id="2389" r:id="rId29"/>
    <p:sldId id="2171" r:id="rId30"/>
    <p:sldId id="2234" r:id="rId31"/>
    <p:sldId id="2172" r:id="rId32"/>
    <p:sldId id="2209" r:id="rId33"/>
    <p:sldId id="2390" r:id="rId34"/>
    <p:sldId id="2173" r:id="rId35"/>
    <p:sldId id="2391" r:id="rId36"/>
    <p:sldId id="2393" r:id="rId37"/>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F2F6"/>
    <a:srgbClr val="D6DDE5"/>
    <a:srgbClr val="00161E"/>
    <a:srgbClr val="E5424E"/>
    <a:srgbClr val="42525F"/>
    <a:srgbClr val="E4222C"/>
    <a:srgbClr val="2E2D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9" autoAdjust="0"/>
    <p:restoredTop sz="88602" autoAdjust="0"/>
  </p:normalViewPr>
  <p:slideViewPr>
    <p:cSldViewPr snapToGrid="0">
      <p:cViewPr varScale="1">
        <p:scale>
          <a:sx n="101" d="100"/>
          <a:sy n="101" d="100"/>
        </p:scale>
        <p:origin x="306"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P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Avg Age &amp; High CMV</c:v>
                </c:pt>
              </c:strCache>
            </c:strRef>
          </c:tx>
          <c:spPr>
            <a:solidFill>
              <a:schemeClr val="accent6"/>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3-41D1-5147-97D0-D8EAF5B5FD54}"/>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4-41D1-5147-97D0-D8EAF5B5FD54}"/>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41D1-5147-97D0-D8EAF5B5FD54}"/>
              </c:ext>
            </c:extLst>
          </c:dPt>
          <c:dPt>
            <c:idx val="3"/>
            <c:invertIfNegative val="0"/>
            <c:bubble3D val="0"/>
            <c:spPr>
              <a:solidFill>
                <a:schemeClr val="accent2"/>
              </a:solidFill>
              <a:ln>
                <a:noFill/>
              </a:ln>
              <a:effectLst/>
            </c:spPr>
            <c:extLst>
              <c:ext xmlns:c16="http://schemas.microsoft.com/office/drawing/2014/chart" uri="{C3380CC4-5D6E-409C-BE32-E72D297353CC}">
                <c16:uniqueId val="{00000006-41D1-5147-97D0-D8EAF5B5FD54}"/>
              </c:ext>
            </c:extLst>
          </c:dPt>
          <c:dLbls>
            <c:spPr>
              <a:noFill/>
              <a:ln>
                <a:noFill/>
              </a:ln>
              <a:effectLst/>
            </c:spPr>
            <c:txPr>
              <a:bodyPr rot="0" spcFirstLastPara="1" vertOverflow="ellipsis" vert="horz" wrap="square" anchor="ctr" anchorCtr="1"/>
              <a:lstStyle/>
              <a:p>
                <a:pPr>
                  <a:defRPr sz="1197" b="1" i="0" u="none" strike="noStrike" kern="1200" baseline="0">
                    <a:solidFill>
                      <a:schemeClr val="tx1"/>
                    </a:solidFill>
                    <a:latin typeface="Segoe UI" panose="020B0502040204020203" pitchFamily="34" charset="0"/>
                    <a:ea typeface="+mn-ea"/>
                    <a:cs typeface="Segoe UI" panose="020B0502040204020203" pitchFamily="34" charset="0"/>
                  </a:defRPr>
                </a:pPr>
                <a:endParaRPr lang="pt-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Age</c:v>
                </c:pt>
                <c:pt idx="1">
                  <c:v>Customer Value</c:v>
                </c:pt>
                <c:pt idx="2">
                  <c:v>Yearly Salary </c:v>
                </c:pt>
                <c:pt idx="3">
                  <c:v>Total Premium</c:v>
                </c:pt>
                <c:pt idx="4">
                  <c:v>Claims Ratio</c:v>
                </c:pt>
              </c:strCache>
            </c:strRef>
          </c:cat>
          <c:val>
            <c:numRef>
              <c:f>Sheet1!$B$2:$B$6</c:f>
              <c:numCache>
                <c:formatCode>General</c:formatCode>
                <c:ptCount val="5"/>
                <c:pt idx="0">
                  <c:v>50</c:v>
                </c:pt>
                <c:pt idx="1">
                  <c:v>413</c:v>
                </c:pt>
                <c:pt idx="2">
                  <c:v>62760</c:v>
                </c:pt>
                <c:pt idx="3">
                  <c:v>659</c:v>
                </c:pt>
                <c:pt idx="4" formatCode="0%">
                  <c:v>0.32</c:v>
                </c:pt>
              </c:numCache>
            </c:numRef>
          </c:val>
          <c:extLst>
            <c:ext xmlns:c16="http://schemas.microsoft.com/office/drawing/2014/chart" uri="{C3380CC4-5D6E-409C-BE32-E72D297353CC}">
              <c16:uniqueId val="{00000000-41D1-5147-97D0-D8EAF5B5FD54}"/>
            </c:ext>
          </c:extLst>
        </c:ser>
        <c:ser>
          <c:idx val="1"/>
          <c:order val="1"/>
          <c:tx>
            <c:strRef>
              <c:f>Sheet1!$C$1</c:f>
              <c:strCache>
                <c:ptCount val="1"/>
                <c:pt idx="0">
                  <c:v>Avg Age &amp; Low CMV</c:v>
                </c:pt>
              </c:strCache>
            </c:strRef>
          </c:tx>
          <c:spPr>
            <a:solidFill>
              <a:schemeClr val="accent5">
                <a:lumMod val="40000"/>
                <a:lumOff val="60000"/>
              </a:schemeClr>
            </a:solidFill>
            <a:ln>
              <a:noFill/>
            </a:ln>
            <a:effectLst/>
          </c:spPr>
          <c:invertIfNegative val="0"/>
          <c:dLbls>
            <c:spPr>
              <a:noFill/>
              <a:ln>
                <a:noFill/>
              </a:ln>
              <a:effectLst/>
            </c:spPr>
            <c:txPr>
              <a:bodyPr rot="0" spcFirstLastPara="1" vertOverflow="ellipsis" vert="horz" wrap="square" anchor="ctr" anchorCtr="1"/>
              <a:lstStyle/>
              <a:p>
                <a:pPr>
                  <a:defRPr sz="1197" b="1" i="0" u="none" strike="noStrike" kern="1200" baseline="0">
                    <a:solidFill>
                      <a:schemeClr val="accent1">
                        <a:lumMod val="10000"/>
                        <a:lumOff val="90000"/>
                      </a:schemeClr>
                    </a:solidFill>
                    <a:latin typeface="Segoe UI" panose="020B0502040204020203" pitchFamily="34" charset="0"/>
                    <a:ea typeface="+mn-ea"/>
                    <a:cs typeface="Segoe UI" panose="020B0502040204020203" pitchFamily="34" charset="0"/>
                  </a:defRPr>
                </a:pPr>
                <a:endParaRPr lang="pt-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Age</c:v>
                </c:pt>
                <c:pt idx="1">
                  <c:v>Customer Value</c:v>
                </c:pt>
                <c:pt idx="2">
                  <c:v>Yearly Salary </c:v>
                </c:pt>
                <c:pt idx="3">
                  <c:v>Total Premium</c:v>
                </c:pt>
                <c:pt idx="4">
                  <c:v>Claims Ratio</c:v>
                </c:pt>
              </c:strCache>
            </c:strRef>
          </c:cat>
          <c:val>
            <c:numRef>
              <c:f>Sheet1!$C$2:$C$6</c:f>
              <c:numCache>
                <c:formatCode>General</c:formatCode>
                <c:ptCount val="5"/>
                <c:pt idx="0">
                  <c:v>51</c:v>
                </c:pt>
                <c:pt idx="1">
                  <c:v>26</c:v>
                </c:pt>
                <c:pt idx="2">
                  <c:v>63594</c:v>
                </c:pt>
                <c:pt idx="3">
                  <c:v>656</c:v>
                </c:pt>
                <c:pt idx="4" formatCode="0%">
                  <c:v>0.93</c:v>
                </c:pt>
              </c:numCache>
            </c:numRef>
          </c:val>
          <c:extLst>
            <c:ext xmlns:c16="http://schemas.microsoft.com/office/drawing/2014/chart" uri="{C3380CC4-5D6E-409C-BE32-E72D297353CC}">
              <c16:uniqueId val="{00000001-41D1-5147-97D0-D8EAF5B5FD54}"/>
            </c:ext>
          </c:extLst>
        </c:ser>
        <c:ser>
          <c:idx val="2"/>
          <c:order val="2"/>
          <c:tx>
            <c:strRef>
              <c:f>Sheet1!$D$1</c:f>
              <c:strCache>
                <c:ptCount val="1"/>
                <c:pt idx="0">
                  <c:v>Young Age &amp; Avg CMV</c:v>
                </c:pt>
              </c:strCache>
            </c:strRef>
          </c:tx>
          <c:spPr>
            <a:solidFill>
              <a:schemeClr val="bg1">
                <a:lumMod val="90000"/>
              </a:schemeClr>
            </a:solidFill>
            <a:ln>
              <a:noFill/>
            </a:ln>
            <a:effectLst/>
          </c:spPr>
          <c:invertIfNegative val="0"/>
          <c:dLbls>
            <c:spPr>
              <a:noFill/>
              <a:ln>
                <a:noFill/>
              </a:ln>
              <a:effectLst/>
            </c:spPr>
            <c:txPr>
              <a:bodyPr rot="0" spcFirstLastPara="1" vertOverflow="ellipsis" vert="horz" wrap="square" anchor="ctr" anchorCtr="1"/>
              <a:lstStyle/>
              <a:p>
                <a:pPr>
                  <a:defRPr sz="1197" b="1" i="0" u="none" strike="noStrike" kern="1200" baseline="0">
                    <a:solidFill>
                      <a:schemeClr val="tx1"/>
                    </a:solidFill>
                    <a:latin typeface="Segoe UI" panose="020B0502040204020203" pitchFamily="34" charset="0"/>
                    <a:ea typeface="+mn-ea"/>
                    <a:cs typeface="Segoe UI" panose="020B0502040204020203" pitchFamily="34" charset="0"/>
                  </a:defRPr>
                </a:pPr>
                <a:endParaRPr lang="pt-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Age</c:v>
                </c:pt>
                <c:pt idx="1">
                  <c:v>Customer Value</c:v>
                </c:pt>
                <c:pt idx="2">
                  <c:v>Yearly Salary </c:v>
                </c:pt>
                <c:pt idx="3">
                  <c:v>Total Premium</c:v>
                </c:pt>
                <c:pt idx="4">
                  <c:v>Claims Ratio</c:v>
                </c:pt>
              </c:strCache>
            </c:strRef>
          </c:cat>
          <c:val>
            <c:numRef>
              <c:f>Sheet1!$D$2:$D$6</c:f>
              <c:numCache>
                <c:formatCode>General</c:formatCode>
                <c:ptCount val="5"/>
                <c:pt idx="0">
                  <c:v>28</c:v>
                </c:pt>
                <c:pt idx="1">
                  <c:v>249</c:v>
                </c:pt>
                <c:pt idx="2">
                  <c:v>35256</c:v>
                </c:pt>
                <c:pt idx="3">
                  <c:v>881</c:v>
                </c:pt>
                <c:pt idx="4" formatCode="0%">
                  <c:v>0.7</c:v>
                </c:pt>
              </c:numCache>
            </c:numRef>
          </c:val>
          <c:extLst>
            <c:ext xmlns:c16="http://schemas.microsoft.com/office/drawing/2014/chart" uri="{C3380CC4-5D6E-409C-BE32-E72D297353CC}">
              <c16:uniqueId val="{00000002-41D1-5147-97D0-D8EAF5B5FD54}"/>
            </c:ext>
          </c:extLst>
        </c:ser>
        <c:ser>
          <c:idx val="3"/>
          <c:order val="3"/>
          <c:tx>
            <c:strRef>
              <c:f>Sheet1!$E$1</c:f>
              <c:strCache>
                <c:ptCount val="1"/>
                <c:pt idx="0">
                  <c:v>Old Age &amp; Avg CMV</c:v>
                </c:pt>
              </c:strCache>
            </c:strRef>
          </c:tx>
          <c:spPr>
            <a:solidFill>
              <a:schemeClr val="bg1">
                <a:lumMod val="2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pt-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Age</c:v>
                </c:pt>
                <c:pt idx="1">
                  <c:v>Customer Value</c:v>
                </c:pt>
                <c:pt idx="2">
                  <c:v>Yearly Salary </c:v>
                </c:pt>
                <c:pt idx="3">
                  <c:v>Total Premium</c:v>
                </c:pt>
                <c:pt idx="4">
                  <c:v>Claims Ratio</c:v>
                </c:pt>
              </c:strCache>
            </c:strRef>
          </c:cat>
          <c:val>
            <c:numRef>
              <c:f>Sheet1!$E$2:$E$6</c:f>
              <c:numCache>
                <c:formatCode>General</c:formatCode>
                <c:ptCount val="5"/>
                <c:pt idx="0">
                  <c:v>65</c:v>
                </c:pt>
                <c:pt idx="1">
                  <c:v>219</c:v>
                </c:pt>
                <c:pt idx="2">
                  <c:v>82554</c:v>
                </c:pt>
                <c:pt idx="3">
                  <c:v>800</c:v>
                </c:pt>
                <c:pt idx="4" formatCode="0%">
                  <c:v>0.7</c:v>
                </c:pt>
              </c:numCache>
            </c:numRef>
          </c:val>
          <c:extLst>
            <c:ext xmlns:c16="http://schemas.microsoft.com/office/drawing/2014/chart" uri="{C3380CC4-5D6E-409C-BE32-E72D297353CC}">
              <c16:uniqueId val="{00000000-8537-41E3-84A0-DFEC33216A13}"/>
            </c:ext>
          </c:extLst>
        </c:ser>
        <c:dLbls>
          <c:showLegendKey val="0"/>
          <c:showVal val="0"/>
          <c:showCatName val="0"/>
          <c:showSerName val="0"/>
          <c:showPercent val="0"/>
          <c:showBubbleSize val="0"/>
        </c:dLbls>
        <c:gapWidth val="77"/>
        <c:overlap val="100"/>
        <c:serLines>
          <c:spPr>
            <a:ln w="9525" cap="flat" cmpd="sng" algn="ctr">
              <a:solidFill>
                <a:schemeClr val="tx1">
                  <a:lumMod val="35000"/>
                  <a:lumOff val="65000"/>
                </a:schemeClr>
              </a:solidFill>
              <a:round/>
            </a:ln>
            <a:effectLst/>
          </c:spPr>
        </c:serLines>
        <c:axId val="2103351888"/>
        <c:axId val="2103353296"/>
      </c:barChart>
      <c:catAx>
        <c:axId val="210335188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PT"/>
          </a:p>
        </c:txPr>
        <c:crossAx val="2103353296"/>
        <c:crosses val="autoZero"/>
        <c:auto val="1"/>
        <c:lblAlgn val="ctr"/>
        <c:lblOffset val="100"/>
        <c:noMultiLvlLbl val="0"/>
      </c:catAx>
      <c:valAx>
        <c:axId val="2103353296"/>
        <c:scaling>
          <c:orientation val="minMax"/>
        </c:scaling>
        <c:delete val="1"/>
        <c:axPos val="l"/>
        <c:numFmt formatCode="0%" sourceLinked="1"/>
        <c:majorTickMark val="none"/>
        <c:minorTickMark val="none"/>
        <c:tickLblPos val="nextTo"/>
        <c:crossAx val="2103351888"/>
        <c:crosses val="autoZero"/>
        <c:crossBetween val="between"/>
      </c:valAx>
      <c:spPr>
        <a:noFill/>
        <a:ln w="25400">
          <a:noFill/>
        </a:ln>
        <a:effectLst/>
      </c:spPr>
    </c:plotArea>
    <c:legend>
      <c:legendPos val="b"/>
      <c:layout>
        <c:manualLayout>
          <c:xMode val="edge"/>
          <c:yMode val="edge"/>
          <c:x val="0.21902660874287269"/>
          <c:y val="0.91285495539543915"/>
          <c:w val="0.66711951202571207"/>
          <c:h val="8.7145044604560878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pt-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0"/>
      </a:pPr>
      <a:endParaRPr lang="pt-P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P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Avg Age &amp; High CMV</c:v>
                </c:pt>
              </c:strCache>
            </c:strRef>
          </c:tx>
          <c:spPr>
            <a:solidFill>
              <a:schemeClr val="accent6"/>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3-41D1-5147-97D0-D8EAF5B5FD54}"/>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4-41D1-5147-97D0-D8EAF5B5FD54}"/>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41D1-5147-97D0-D8EAF5B5FD54}"/>
              </c:ext>
            </c:extLst>
          </c:dPt>
          <c:dPt>
            <c:idx val="3"/>
            <c:invertIfNegative val="0"/>
            <c:bubble3D val="0"/>
            <c:spPr>
              <a:solidFill>
                <a:schemeClr val="accent2"/>
              </a:solidFill>
              <a:ln>
                <a:noFill/>
              </a:ln>
              <a:effectLst/>
            </c:spPr>
            <c:extLst>
              <c:ext xmlns:c16="http://schemas.microsoft.com/office/drawing/2014/chart" uri="{C3380CC4-5D6E-409C-BE32-E72D297353CC}">
                <c16:uniqueId val="{00000006-41D1-5147-97D0-D8EAF5B5FD54}"/>
              </c:ext>
            </c:extLst>
          </c:dPt>
          <c:dLbls>
            <c:spPr>
              <a:noFill/>
              <a:ln>
                <a:noFill/>
              </a:ln>
              <a:effectLst/>
            </c:spPr>
            <c:txPr>
              <a:bodyPr rot="0" spcFirstLastPara="1" vertOverflow="ellipsis" vert="horz" wrap="square" anchor="ctr" anchorCtr="1"/>
              <a:lstStyle/>
              <a:p>
                <a:pPr>
                  <a:defRPr sz="1197" b="1" i="0" u="none" strike="noStrike" kern="1200" baseline="0">
                    <a:solidFill>
                      <a:schemeClr val="tx1"/>
                    </a:solidFill>
                    <a:latin typeface="Segoe UI" panose="020B0502040204020203" pitchFamily="34" charset="0"/>
                    <a:ea typeface="+mn-ea"/>
                    <a:cs typeface="Segoe UI" panose="020B0502040204020203" pitchFamily="34" charset="0"/>
                  </a:defRPr>
                </a:pPr>
                <a:endParaRPr lang="pt-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Motor</c:v>
                </c:pt>
                <c:pt idx="1">
                  <c:v>Household</c:v>
                </c:pt>
                <c:pt idx="2">
                  <c:v>Health</c:v>
                </c:pt>
                <c:pt idx="3">
                  <c:v>Life</c:v>
                </c:pt>
                <c:pt idx="4">
                  <c:v>Work Compensation</c:v>
                </c:pt>
              </c:strCache>
            </c:strRef>
          </c:cat>
          <c:val>
            <c:numRef>
              <c:f>Sheet1!$B$2:$B$6</c:f>
              <c:numCache>
                <c:formatCode>[$€-2]\ #,##0;[Red]\-[$€-2]\ #,##0</c:formatCode>
                <c:ptCount val="5"/>
                <c:pt idx="0">
                  <c:v>409</c:v>
                </c:pt>
                <c:pt idx="1">
                  <c:v>87</c:v>
                </c:pt>
                <c:pt idx="2">
                  <c:v>130</c:v>
                </c:pt>
                <c:pt idx="3">
                  <c:v>16</c:v>
                </c:pt>
                <c:pt idx="4">
                  <c:v>14</c:v>
                </c:pt>
              </c:numCache>
            </c:numRef>
          </c:val>
          <c:extLst>
            <c:ext xmlns:c16="http://schemas.microsoft.com/office/drawing/2014/chart" uri="{C3380CC4-5D6E-409C-BE32-E72D297353CC}">
              <c16:uniqueId val="{00000000-41D1-5147-97D0-D8EAF5B5FD54}"/>
            </c:ext>
          </c:extLst>
        </c:ser>
        <c:ser>
          <c:idx val="1"/>
          <c:order val="1"/>
          <c:tx>
            <c:strRef>
              <c:f>Sheet1!$C$1</c:f>
              <c:strCache>
                <c:ptCount val="1"/>
                <c:pt idx="0">
                  <c:v>Avg Age &amp; Low CMV</c:v>
                </c:pt>
              </c:strCache>
            </c:strRef>
          </c:tx>
          <c:spPr>
            <a:solidFill>
              <a:schemeClr val="accent5">
                <a:lumMod val="40000"/>
                <a:lumOff val="60000"/>
              </a:schemeClr>
            </a:solidFill>
            <a:ln>
              <a:noFill/>
            </a:ln>
            <a:effectLst/>
          </c:spPr>
          <c:invertIfNegative val="0"/>
          <c:dLbls>
            <c:spPr>
              <a:noFill/>
              <a:ln>
                <a:noFill/>
              </a:ln>
              <a:effectLst/>
            </c:spPr>
            <c:txPr>
              <a:bodyPr rot="0" spcFirstLastPara="1" vertOverflow="ellipsis" vert="horz" wrap="square" anchor="ctr" anchorCtr="1"/>
              <a:lstStyle/>
              <a:p>
                <a:pPr>
                  <a:defRPr sz="1197" b="1" i="0" u="none" strike="noStrike" kern="1200" baseline="0">
                    <a:solidFill>
                      <a:schemeClr val="accent1">
                        <a:lumMod val="10000"/>
                        <a:lumOff val="90000"/>
                      </a:schemeClr>
                    </a:solidFill>
                    <a:latin typeface="Segoe UI" panose="020B0502040204020203" pitchFamily="34" charset="0"/>
                    <a:ea typeface="+mn-ea"/>
                    <a:cs typeface="Segoe UI" panose="020B0502040204020203" pitchFamily="34" charset="0"/>
                  </a:defRPr>
                </a:pPr>
                <a:endParaRPr lang="pt-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Motor</c:v>
                </c:pt>
                <c:pt idx="1">
                  <c:v>Household</c:v>
                </c:pt>
                <c:pt idx="2">
                  <c:v>Health</c:v>
                </c:pt>
                <c:pt idx="3">
                  <c:v>Life</c:v>
                </c:pt>
                <c:pt idx="4">
                  <c:v>Work Compensation</c:v>
                </c:pt>
              </c:strCache>
            </c:strRef>
          </c:cat>
          <c:val>
            <c:numRef>
              <c:f>Sheet1!$C$2:$C$6</c:f>
              <c:numCache>
                <c:formatCode>[$€-2]\ #,##0;[Red]\-[$€-2]\ #,##0</c:formatCode>
                <c:ptCount val="5"/>
                <c:pt idx="0">
                  <c:v>395</c:v>
                </c:pt>
                <c:pt idx="1">
                  <c:v>85</c:v>
                </c:pt>
                <c:pt idx="2">
                  <c:v>142</c:v>
                </c:pt>
                <c:pt idx="3">
                  <c:v>17</c:v>
                </c:pt>
                <c:pt idx="4">
                  <c:v>16</c:v>
                </c:pt>
              </c:numCache>
            </c:numRef>
          </c:val>
          <c:extLst>
            <c:ext xmlns:c16="http://schemas.microsoft.com/office/drawing/2014/chart" uri="{C3380CC4-5D6E-409C-BE32-E72D297353CC}">
              <c16:uniqueId val="{00000001-41D1-5147-97D0-D8EAF5B5FD54}"/>
            </c:ext>
          </c:extLst>
        </c:ser>
        <c:ser>
          <c:idx val="2"/>
          <c:order val="2"/>
          <c:tx>
            <c:strRef>
              <c:f>Sheet1!$D$1</c:f>
              <c:strCache>
                <c:ptCount val="1"/>
                <c:pt idx="0">
                  <c:v>Young Age &amp; Avg CMV</c:v>
                </c:pt>
              </c:strCache>
            </c:strRef>
          </c:tx>
          <c:spPr>
            <a:solidFill>
              <a:schemeClr val="bg1">
                <a:lumMod val="90000"/>
              </a:schemeClr>
            </a:solidFill>
            <a:ln>
              <a:noFill/>
            </a:ln>
            <a:effectLst/>
          </c:spPr>
          <c:invertIfNegative val="0"/>
          <c:dLbls>
            <c:spPr>
              <a:noFill/>
              <a:ln>
                <a:noFill/>
              </a:ln>
              <a:effectLst/>
            </c:spPr>
            <c:txPr>
              <a:bodyPr rot="0" spcFirstLastPara="1" vertOverflow="ellipsis" vert="horz" wrap="square" anchor="ctr" anchorCtr="1"/>
              <a:lstStyle/>
              <a:p>
                <a:pPr>
                  <a:defRPr sz="1197" b="1" i="0" u="none" strike="noStrike" kern="1200" baseline="0">
                    <a:solidFill>
                      <a:schemeClr val="tx1"/>
                    </a:solidFill>
                    <a:latin typeface="Segoe UI" panose="020B0502040204020203" pitchFamily="34" charset="0"/>
                    <a:ea typeface="+mn-ea"/>
                    <a:cs typeface="Segoe UI" panose="020B0502040204020203" pitchFamily="34" charset="0"/>
                  </a:defRPr>
                </a:pPr>
                <a:endParaRPr lang="pt-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Motor</c:v>
                </c:pt>
                <c:pt idx="1">
                  <c:v>Household</c:v>
                </c:pt>
                <c:pt idx="2">
                  <c:v>Health</c:v>
                </c:pt>
                <c:pt idx="3">
                  <c:v>Life</c:v>
                </c:pt>
                <c:pt idx="4">
                  <c:v>Work Compensation</c:v>
                </c:pt>
              </c:strCache>
            </c:strRef>
          </c:cat>
          <c:val>
            <c:numRef>
              <c:f>Sheet1!$D$2:$D$6</c:f>
              <c:numCache>
                <c:formatCode>[$€-2]\ #,##0;[Red]\-[$€-2]\ #,##0</c:formatCode>
                <c:ptCount val="5"/>
                <c:pt idx="0">
                  <c:v>172</c:v>
                </c:pt>
                <c:pt idx="1">
                  <c:v>366</c:v>
                </c:pt>
                <c:pt idx="2">
                  <c:v>193</c:v>
                </c:pt>
                <c:pt idx="3">
                  <c:v>75</c:v>
                </c:pt>
                <c:pt idx="4">
                  <c:v>75</c:v>
                </c:pt>
              </c:numCache>
            </c:numRef>
          </c:val>
          <c:extLst>
            <c:ext xmlns:c16="http://schemas.microsoft.com/office/drawing/2014/chart" uri="{C3380CC4-5D6E-409C-BE32-E72D297353CC}">
              <c16:uniqueId val="{00000002-41D1-5147-97D0-D8EAF5B5FD54}"/>
            </c:ext>
          </c:extLst>
        </c:ser>
        <c:ser>
          <c:idx val="3"/>
          <c:order val="3"/>
          <c:tx>
            <c:strRef>
              <c:f>Sheet1!$E$1</c:f>
              <c:strCache>
                <c:ptCount val="1"/>
                <c:pt idx="0">
                  <c:v>Old Age &amp; Avg CMV</c:v>
                </c:pt>
              </c:strCache>
            </c:strRef>
          </c:tx>
          <c:spPr>
            <a:solidFill>
              <a:schemeClr val="bg1">
                <a:lumMod val="2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pt-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Motor</c:v>
                </c:pt>
                <c:pt idx="1">
                  <c:v>Household</c:v>
                </c:pt>
                <c:pt idx="2">
                  <c:v>Health</c:v>
                </c:pt>
                <c:pt idx="3">
                  <c:v>Life</c:v>
                </c:pt>
                <c:pt idx="4">
                  <c:v>Work Compensation</c:v>
                </c:pt>
              </c:strCache>
            </c:strRef>
          </c:cat>
          <c:val>
            <c:numRef>
              <c:f>Sheet1!$E$2:$E$6</c:f>
              <c:numCache>
                <c:formatCode>[$€-2]\ #,##0;[Red]\-[$€-2]\ #,##0</c:formatCode>
                <c:ptCount val="5"/>
                <c:pt idx="0">
                  <c:v>286</c:v>
                </c:pt>
                <c:pt idx="1">
                  <c:v>255</c:v>
                </c:pt>
                <c:pt idx="2">
                  <c:v>201</c:v>
                </c:pt>
                <c:pt idx="3">
                  <c:v>35</c:v>
                </c:pt>
                <c:pt idx="4">
                  <c:v>24</c:v>
                </c:pt>
              </c:numCache>
            </c:numRef>
          </c:val>
          <c:extLst>
            <c:ext xmlns:c16="http://schemas.microsoft.com/office/drawing/2014/chart" uri="{C3380CC4-5D6E-409C-BE32-E72D297353CC}">
              <c16:uniqueId val="{00000000-8537-41E3-84A0-DFEC33216A13}"/>
            </c:ext>
          </c:extLst>
        </c:ser>
        <c:dLbls>
          <c:showLegendKey val="0"/>
          <c:showVal val="0"/>
          <c:showCatName val="0"/>
          <c:showSerName val="0"/>
          <c:showPercent val="0"/>
          <c:showBubbleSize val="0"/>
        </c:dLbls>
        <c:gapWidth val="77"/>
        <c:overlap val="100"/>
        <c:serLines>
          <c:spPr>
            <a:ln w="9525" cap="flat" cmpd="sng" algn="ctr">
              <a:solidFill>
                <a:schemeClr val="tx1">
                  <a:lumMod val="35000"/>
                  <a:lumOff val="65000"/>
                </a:schemeClr>
              </a:solidFill>
              <a:round/>
            </a:ln>
            <a:effectLst/>
          </c:spPr>
        </c:serLines>
        <c:axId val="2103351888"/>
        <c:axId val="2103353296"/>
      </c:barChart>
      <c:catAx>
        <c:axId val="210335188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PT"/>
          </a:p>
        </c:txPr>
        <c:crossAx val="2103353296"/>
        <c:crosses val="autoZero"/>
        <c:auto val="1"/>
        <c:lblAlgn val="ctr"/>
        <c:lblOffset val="100"/>
        <c:noMultiLvlLbl val="0"/>
      </c:catAx>
      <c:valAx>
        <c:axId val="2103353296"/>
        <c:scaling>
          <c:orientation val="minMax"/>
        </c:scaling>
        <c:delete val="1"/>
        <c:axPos val="l"/>
        <c:numFmt formatCode="0%" sourceLinked="1"/>
        <c:majorTickMark val="none"/>
        <c:minorTickMark val="none"/>
        <c:tickLblPos val="nextTo"/>
        <c:crossAx val="2103351888"/>
        <c:crosses val="autoZero"/>
        <c:crossBetween val="between"/>
      </c:valAx>
      <c:spPr>
        <a:noFill/>
        <a:ln w="25400">
          <a:noFill/>
        </a:ln>
        <a:effectLst/>
      </c:spPr>
    </c:plotArea>
    <c:legend>
      <c:legendPos val="b"/>
      <c:layout>
        <c:manualLayout>
          <c:xMode val="edge"/>
          <c:yMode val="edge"/>
          <c:x val="0.21902660874287269"/>
          <c:y val="0.91285495539543915"/>
          <c:w val="0.66711951202571207"/>
          <c:h val="8.7145044604560878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pt-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0"/>
      </a:pPr>
      <a:endParaRPr lang="pt-P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P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Average Customers</c:v>
                </c:pt>
              </c:strCache>
            </c:strRef>
          </c:tx>
          <c:spPr>
            <a:solidFill>
              <a:schemeClr val="accent6"/>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3-41D1-5147-97D0-D8EAF5B5FD54}"/>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4-41D1-5147-97D0-D8EAF5B5FD54}"/>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41D1-5147-97D0-D8EAF5B5FD54}"/>
              </c:ext>
            </c:extLst>
          </c:dPt>
          <c:dPt>
            <c:idx val="3"/>
            <c:invertIfNegative val="0"/>
            <c:bubble3D val="0"/>
            <c:spPr>
              <a:solidFill>
                <a:schemeClr val="accent2"/>
              </a:solidFill>
              <a:ln>
                <a:noFill/>
              </a:ln>
              <a:effectLst/>
            </c:spPr>
            <c:extLst>
              <c:ext xmlns:c16="http://schemas.microsoft.com/office/drawing/2014/chart" uri="{C3380CC4-5D6E-409C-BE32-E72D297353CC}">
                <c16:uniqueId val="{00000006-41D1-5147-97D0-D8EAF5B5FD54}"/>
              </c:ext>
            </c:extLst>
          </c:dPt>
          <c:dLbls>
            <c:spPr>
              <a:noFill/>
              <a:ln>
                <a:noFill/>
              </a:ln>
              <a:effectLst/>
            </c:spPr>
            <c:txPr>
              <a:bodyPr rot="0" spcFirstLastPara="1" vertOverflow="ellipsis" vert="horz" wrap="square" anchor="ctr" anchorCtr="1"/>
              <a:lstStyle/>
              <a:p>
                <a:pPr>
                  <a:defRPr sz="1197" b="1" i="0" u="none" strike="noStrike" kern="1200" baseline="0">
                    <a:solidFill>
                      <a:schemeClr val="tx1"/>
                    </a:solidFill>
                    <a:latin typeface="Segoe UI" panose="020B0502040204020203" pitchFamily="34" charset="0"/>
                    <a:ea typeface="+mn-ea"/>
                    <a:cs typeface="Segoe UI" panose="020B0502040204020203" pitchFamily="34" charset="0"/>
                  </a:defRPr>
                </a:pPr>
                <a:endParaRPr lang="pt-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Motor</c:v>
                </c:pt>
                <c:pt idx="1">
                  <c:v>Household</c:v>
                </c:pt>
                <c:pt idx="2">
                  <c:v>Health</c:v>
                </c:pt>
                <c:pt idx="3">
                  <c:v>Life</c:v>
                </c:pt>
                <c:pt idx="4">
                  <c:v>Work Compensation</c:v>
                </c:pt>
              </c:strCache>
            </c:strRef>
          </c:cat>
          <c:val>
            <c:numRef>
              <c:f>Sheet1!$B$2:$B$6</c:f>
              <c:numCache>
                <c:formatCode>[$€-2]\ #,##0;[Red]\-[$€-2]\ #,##0</c:formatCode>
                <c:ptCount val="5"/>
                <c:pt idx="0">
                  <c:v>239</c:v>
                </c:pt>
                <c:pt idx="1">
                  <c:v>256</c:v>
                </c:pt>
                <c:pt idx="2">
                  <c:v>192</c:v>
                </c:pt>
                <c:pt idx="3">
                  <c:v>59</c:v>
                </c:pt>
                <c:pt idx="4">
                  <c:v>48</c:v>
                </c:pt>
              </c:numCache>
            </c:numRef>
          </c:val>
          <c:extLst>
            <c:ext xmlns:c16="http://schemas.microsoft.com/office/drawing/2014/chart" uri="{C3380CC4-5D6E-409C-BE32-E72D297353CC}">
              <c16:uniqueId val="{00000000-41D1-5147-97D0-D8EAF5B5FD54}"/>
            </c:ext>
          </c:extLst>
        </c:ser>
        <c:ser>
          <c:idx val="1"/>
          <c:order val="1"/>
          <c:tx>
            <c:strRef>
              <c:f>Sheet1!$C$1</c:f>
              <c:strCache>
                <c:ptCount val="1"/>
                <c:pt idx="0">
                  <c:v>HouseLife Customers</c:v>
                </c:pt>
              </c:strCache>
            </c:strRef>
          </c:tx>
          <c:spPr>
            <a:solidFill>
              <a:schemeClr val="accent5">
                <a:lumMod val="40000"/>
                <a:lumOff val="60000"/>
              </a:schemeClr>
            </a:solidFill>
            <a:ln>
              <a:noFill/>
            </a:ln>
            <a:effectLst/>
          </c:spPr>
          <c:invertIfNegative val="0"/>
          <c:dLbls>
            <c:spPr>
              <a:noFill/>
              <a:ln>
                <a:noFill/>
              </a:ln>
              <a:effectLst/>
            </c:spPr>
            <c:txPr>
              <a:bodyPr rot="0" spcFirstLastPara="1" vertOverflow="ellipsis" vert="horz" wrap="square" anchor="ctr" anchorCtr="1"/>
              <a:lstStyle/>
              <a:p>
                <a:pPr>
                  <a:defRPr sz="1197" b="1" i="0" u="none" strike="noStrike" kern="1200" baseline="0">
                    <a:solidFill>
                      <a:schemeClr val="accent1">
                        <a:lumMod val="10000"/>
                        <a:lumOff val="90000"/>
                      </a:schemeClr>
                    </a:solidFill>
                    <a:latin typeface="Segoe UI" panose="020B0502040204020203" pitchFamily="34" charset="0"/>
                    <a:ea typeface="+mn-ea"/>
                    <a:cs typeface="Segoe UI" panose="020B0502040204020203" pitchFamily="34" charset="0"/>
                  </a:defRPr>
                </a:pPr>
                <a:endParaRPr lang="pt-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Motor</c:v>
                </c:pt>
                <c:pt idx="1">
                  <c:v>Household</c:v>
                </c:pt>
                <c:pt idx="2">
                  <c:v>Health</c:v>
                </c:pt>
                <c:pt idx="3">
                  <c:v>Life</c:v>
                </c:pt>
                <c:pt idx="4">
                  <c:v>Work Compensation</c:v>
                </c:pt>
              </c:strCache>
            </c:strRef>
          </c:cat>
          <c:val>
            <c:numRef>
              <c:f>Sheet1!$C$2:$C$6</c:f>
              <c:numCache>
                <c:formatCode>[$€-2]\ #,##0;[Red]\-[$€-2]\ #,##0</c:formatCode>
                <c:ptCount val="5"/>
                <c:pt idx="0">
                  <c:v>104</c:v>
                </c:pt>
                <c:pt idx="1">
                  <c:v>550</c:v>
                </c:pt>
                <c:pt idx="2">
                  <c:v>174</c:v>
                </c:pt>
                <c:pt idx="3">
                  <c:v>112</c:v>
                </c:pt>
                <c:pt idx="4">
                  <c:v>90</c:v>
                </c:pt>
              </c:numCache>
            </c:numRef>
          </c:val>
          <c:extLst>
            <c:ext xmlns:c16="http://schemas.microsoft.com/office/drawing/2014/chart" uri="{C3380CC4-5D6E-409C-BE32-E72D297353CC}">
              <c16:uniqueId val="{00000001-41D1-5147-97D0-D8EAF5B5FD54}"/>
            </c:ext>
          </c:extLst>
        </c:ser>
        <c:ser>
          <c:idx val="2"/>
          <c:order val="2"/>
          <c:tx>
            <c:strRef>
              <c:f>Sheet1!$D$1</c:f>
              <c:strCache>
                <c:ptCount val="1"/>
                <c:pt idx="0">
                  <c:v>Motor Customers</c:v>
                </c:pt>
              </c:strCache>
            </c:strRef>
          </c:tx>
          <c:spPr>
            <a:solidFill>
              <a:schemeClr val="bg1">
                <a:lumMod val="90000"/>
              </a:schemeClr>
            </a:solidFill>
            <a:ln>
              <a:noFill/>
            </a:ln>
            <a:effectLst/>
          </c:spPr>
          <c:invertIfNegative val="0"/>
          <c:dLbls>
            <c:spPr>
              <a:noFill/>
              <a:ln>
                <a:noFill/>
              </a:ln>
              <a:effectLst/>
            </c:spPr>
            <c:txPr>
              <a:bodyPr rot="0" spcFirstLastPara="1" vertOverflow="ellipsis" vert="horz" wrap="square" anchor="ctr" anchorCtr="1"/>
              <a:lstStyle/>
              <a:p>
                <a:pPr>
                  <a:defRPr sz="1197" b="1" i="0" u="none" strike="noStrike" kern="1200" baseline="0">
                    <a:solidFill>
                      <a:schemeClr val="tx1"/>
                    </a:solidFill>
                    <a:latin typeface="Segoe UI" panose="020B0502040204020203" pitchFamily="34" charset="0"/>
                    <a:ea typeface="+mn-ea"/>
                    <a:cs typeface="Segoe UI" panose="020B0502040204020203" pitchFamily="34" charset="0"/>
                  </a:defRPr>
                </a:pPr>
                <a:endParaRPr lang="pt-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Motor</c:v>
                </c:pt>
                <c:pt idx="1">
                  <c:v>Household</c:v>
                </c:pt>
                <c:pt idx="2">
                  <c:v>Health</c:v>
                </c:pt>
                <c:pt idx="3">
                  <c:v>Life</c:v>
                </c:pt>
                <c:pt idx="4">
                  <c:v>Work Compensation</c:v>
                </c:pt>
              </c:strCache>
            </c:strRef>
          </c:cat>
          <c:val>
            <c:numRef>
              <c:f>Sheet1!$D$2:$D$6</c:f>
              <c:numCache>
                <c:formatCode>[$€-2]\ #,##0;[Red]\-[$€-2]\ #,##0</c:formatCode>
                <c:ptCount val="5"/>
                <c:pt idx="0">
                  <c:v>402</c:v>
                </c:pt>
                <c:pt idx="1">
                  <c:v>70</c:v>
                </c:pt>
                <c:pt idx="2">
                  <c:v>141</c:v>
                </c:pt>
                <c:pt idx="3">
                  <c:v>11</c:v>
                </c:pt>
                <c:pt idx="4">
                  <c:v>19</c:v>
                </c:pt>
              </c:numCache>
            </c:numRef>
          </c:val>
          <c:extLst>
            <c:ext xmlns:c16="http://schemas.microsoft.com/office/drawing/2014/chart" uri="{C3380CC4-5D6E-409C-BE32-E72D297353CC}">
              <c16:uniqueId val="{00000002-41D1-5147-97D0-D8EAF5B5FD54}"/>
            </c:ext>
          </c:extLst>
        </c:ser>
        <c:ser>
          <c:idx val="3"/>
          <c:order val="3"/>
          <c:tx>
            <c:strRef>
              <c:f>Sheet1!$E$1</c:f>
              <c:strCache>
                <c:ptCount val="1"/>
                <c:pt idx="0">
                  <c:v>HouseHealth Customers</c:v>
                </c:pt>
              </c:strCache>
            </c:strRef>
          </c:tx>
          <c:spPr>
            <a:solidFill>
              <a:schemeClr val="bg1">
                <a:lumMod val="2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pt-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Motor</c:v>
                </c:pt>
                <c:pt idx="1">
                  <c:v>Household</c:v>
                </c:pt>
                <c:pt idx="2">
                  <c:v>Health</c:v>
                </c:pt>
                <c:pt idx="3">
                  <c:v>Life</c:v>
                </c:pt>
                <c:pt idx="4">
                  <c:v>Work Compensation</c:v>
                </c:pt>
              </c:strCache>
            </c:strRef>
          </c:cat>
          <c:val>
            <c:numRef>
              <c:f>Sheet1!$E$2:$E$6</c:f>
              <c:numCache>
                <c:formatCode>[$€-2]\ #,##0;[Red]\-[$€-2]\ #,##0</c:formatCode>
                <c:ptCount val="5"/>
                <c:pt idx="0">
                  <c:v>219</c:v>
                </c:pt>
                <c:pt idx="1">
                  <c:v>442</c:v>
                </c:pt>
                <c:pt idx="2">
                  <c:v>205</c:v>
                </c:pt>
                <c:pt idx="3">
                  <c:v>11</c:v>
                </c:pt>
                <c:pt idx="4">
                  <c:v>67</c:v>
                </c:pt>
              </c:numCache>
            </c:numRef>
          </c:val>
          <c:extLst>
            <c:ext xmlns:c16="http://schemas.microsoft.com/office/drawing/2014/chart" uri="{C3380CC4-5D6E-409C-BE32-E72D297353CC}">
              <c16:uniqueId val="{00000000-8537-41E3-84A0-DFEC33216A13}"/>
            </c:ext>
          </c:extLst>
        </c:ser>
        <c:ser>
          <c:idx val="4"/>
          <c:order val="4"/>
          <c:tx>
            <c:strRef>
              <c:f>Sheet1!$F$1</c:f>
              <c:strCache>
                <c:ptCount val="1"/>
                <c:pt idx="0">
                  <c:v>Low Value Customers</c:v>
                </c:pt>
              </c:strCache>
            </c:strRef>
          </c:tx>
          <c:spPr>
            <a:solidFill>
              <a:schemeClr val="accent3">
                <a:lumMod val="60000"/>
                <a:lumOff val="40000"/>
              </a:schemeClr>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C-8536-4B4B-8DB6-69705DEC1078}"/>
              </c:ext>
            </c:extLst>
          </c:dPt>
          <c:dLbls>
            <c:dLbl>
              <c:idx val="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pt-PT"/>
                </a:p>
              </c:txPr>
              <c:dLblPos val="ctr"/>
              <c:showLegendKey val="0"/>
              <c:showVal val="1"/>
              <c:showCatName val="0"/>
              <c:showSerName val="0"/>
              <c:showPercent val="0"/>
              <c:showBubbleSize val="0"/>
              <c:extLst>
                <c:ext xmlns:c16="http://schemas.microsoft.com/office/drawing/2014/chart" uri="{C3380CC4-5D6E-409C-BE32-E72D297353CC}">
                  <c16:uniqueId val="{00000011-8536-4B4B-8DB6-69705DEC1078}"/>
                </c:ext>
              </c:extLst>
            </c:dLbl>
            <c:dLbl>
              <c:idx val="1"/>
              <c:layout>
                <c:manualLayout>
                  <c:x val="-3.6306397238666712E-3"/>
                  <c:y val="5.1393573123909605E-4"/>
                </c:manualLayout>
              </c:layout>
              <c:tx>
                <c:rich>
                  <a:bodyPr/>
                  <a:lstStyle/>
                  <a:p>
                    <a:fld id="{9C9D39AE-8943-418B-9218-EED5D18F6CE0}" type="VALUE">
                      <a:rPr lang="en-US">
                        <a:solidFill>
                          <a:schemeClr val="bg1"/>
                        </a:solidFill>
                      </a:rPr>
                      <a:pPr/>
                      <a:t>[VALOR]</a:t>
                    </a:fld>
                    <a:endParaRPr lang="pt-PT"/>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C-8536-4B4B-8DB6-69705DEC1078}"/>
                </c:ext>
              </c:extLst>
            </c:dLbl>
            <c:dLbl>
              <c:idx val="2"/>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pt-PT"/>
                </a:p>
              </c:txPr>
              <c:dLblPos val="ctr"/>
              <c:showLegendKey val="0"/>
              <c:showVal val="1"/>
              <c:showCatName val="0"/>
              <c:showSerName val="0"/>
              <c:showPercent val="0"/>
              <c:showBubbleSize val="0"/>
              <c:extLst>
                <c:ext xmlns:c16="http://schemas.microsoft.com/office/drawing/2014/chart" uri="{C3380CC4-5D6E-409C-BE32-E72D297353CC}">
                  <c16:uniqueId val="{0000000E-8536-4B4B-8DB6-69705DEC1078}"/>
                </c:ext>
              </c:extLst>
            </c:dLbl>
            <c:dLbl>
              <c:idx val="3"/>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pt-PT"/>
                </a:p>
              </c:txPr>
              <c:dLblPos val="ctr"/>
              <c:showLegendKey val="0"/>
              <c:showVal val="1"/>
              <c:showCatName val="0"/>
              <c:showSerName val="0"/>
              <c:showPercent val="0"/>
              <c:showBubbleSize val="0"/>
              <c:extLst>
                <c:ext xmlns:c16="http://schemas.microsoft.com/office/drawing/2014/chart" uri="{C3380CC4-5D6E-409C-BE32-E72D297353CC}">
                  <c16:uniqueId val="{0000000F-8536-4B4B-8DB6-69705DEC1078}"/>
                </c:ext>
              </c:extLst>
            </c:dLbl>
            <c:dLbl>
              <c:idx val="4"/>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pt-PT"/>
                </a:p>
              </c:txPr>
              <c:dLblPos val="ctr"/>
              <c:showLegendKey val="0"/>
              <c:showVal val="1"/>
              <c:showCatName val="0"/>
              <c:showSerName val="0"/>
              <c:showPercent val="0"/>
              <c:showBubbleSize val="0"/>
              <c:extLst>
                <c:ext xmlns:c16="http://schemas.microsoft.com/office/drawing/2014/chart" uri="{C3380CC4-5D6E-409C-BE32-E72D297353CC}">
                  <c16:uniqueId val="{00000010-8536-4B4B-8DB6-69705DEC1078}"/>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pt-P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Motor</c:v>
                </c:pt>
                <c:pt idx="1">
                  <c:v>Household</c:v>
                </c:pt>
                <c:pt idx="2">
                  <c:v>Health</c:v>
                </c:pt>
                <c:pt idx="3">
                  <c:v>Life</c:v>
                </c:pt>
                <c:pt idx="4">
                  <c:v>Work Compensation</c:v>
                </c:pt>
              </c:strCache>
            </c:strRef>
          </c:cat>
          <c:val>
            <c:numRef>
              <c:f>Sheet1!$F$2:$F$6</c:f>
              <c:numCache>
                <c:formatCode>[$€-2]\ #,##0;[Red]\-[$€-2]\ #,##0</c:formatCode>
                <c:ptCount val="5"/>
                <c:pt idx="0">
                  <c:v>257</c:v>
                </c:pt>
                <c:pt idx="1">
                  <c:v>23</c:v>
                </c:pt>
                <c:pt idx="2">
                  <c:v>201</c:v>
                </c:pt>
                <c:pt idx="3">
                  <c:v>70</c:v>
                </c:pt>
                <c:pt idx="4">
                  <c:v>54</c:v>
                </c:pt>
              </c:numCache>
            </c:numRef>
          </c:val>
          <c:extLst>
            <c:ext xmlns:c16="http://schemas.microsoft.com/office/drawing/2014/chart" uri="{C3380CC4-5D6E-409C-BE32-E72D297353CC}">
              <c16:uniqueId val="{00000009-8536-4B4B-8DB6-69705DEC1078}"/>
            </c:ext>
          </c:extLst>
        </c:ser>
        <c:dLbls>
          <c:showLegendKey val="0"/>
          <c:showVal val="0"/>
          <c:showCatName val="0"/>
          <c:showSerName val="0"/>
          <c:showPercent val="0"/>
          <c:showBubbleSize val="0"/>
        </c:dLbls>
        <c:gapWidth val="77"/>
        <c:overlap val="100"/>
        <c:serLines>
          <c:spPr>
            <a:ln w="9525" cap="flat" cmpd="sng" algn="ctr">
              <a:solidFill>
                <a:schemeClr val="tx1">
                  <a:lumMod val="35000"/>
                  <a:lumOff val="65000"/>
                </a:schemeClr>
              </a:solidFill>
              <a:round/>
            </a:ln>
            <a:effectLst/>
          </c:spPr>
        </c:serLines>
        <c:axId val="2103351888"/>
        <c:axId val="2103353296"/>
      </c:barChart>
      <c:catAx>
        <c:axId val="210335188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PT"/>
          </a:p>
        </c:txPr>
        <c:crossAx val="2103353296"/>
        <c:crosses val="autoZero"/>
        <c:auto val="1"/>
        <c:lblAlgn val="ctr"/>
        <c:lblOffset val="100"/>
        <c:noMultiLvlLbl val="0"/>
      </c:catAx>
      <c:valAx>
        <c:axId val="2103353296"/>
        <c:scaling>
          <c:orientation val="minMax"/>
        </c:scaling>
        <c:delete val="1"/>
        <c:axPos val="l"/>
        <c:numFmt formatCode="0%" sourceLinked="1"/>
        <c:majorTickMark val="none"/>
        <c:minorTickMark val="none"/>
        <c:tickLblPos val="nextTo"/>
        <c:crossAx val="2103351888"/>
        <c:crosses val="autoZero"/>
        <c:crossBetween val="between"/>
      </c:valAx>
      <c:spPr>
        <a:noFill/>
        <a:ln w="25400">
          <a:noFill/>
        </a:ln>
        <a:effectLst/>
      </c:spPr>
    </c:plotArea>
    <c:legend>
      <c:legendPos val="b"/>
      <c:layout>
        <c:manualLayout>
          <c:xMode val="edge"/>
          <c:yMode val="edge"/>
          <c:x val="0.21902660874287269"/>
          <c:y val="0.91285495539543915"/>
          <c:w val="0.73702651996984969"/>
          <c:h val="8.6560744852431468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pt-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0"/>
      </a:pPr>
      <a:endParaRPr lang="pt-PT"/>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0.25884</cdr:x>
      <cdr:y>0.00611</cdr:y>
    </cdr:from>
    <cdr:to>
      <cdr:x>0.40319</cdr:x>
      <cdr:y>0.17343</cdr:y>
    </cdr:to>
    <cdr:sp macro="" textlink="">
      <cdr:nvSpPr>
        <cdr:cNvPr id="2" name="CaixaDeTexto 1">
          <a:extLst xmlns:a="http://schemas.openxmlformats.org/drawingml/2006/main">
            <a:ext uri="{FF2B5EF4-FFF2-40B4-BE49-F238E27FC236}">
              <a16:creationId xmlns:a16="http://schemas.microsoft.com/office/drawing/2014/main" id="{14D61708-33D8-49C9-A96D-A70CD3A1A6AF}"/>
            </a:ext>
          </a:extLst>
        </cdr:cNvPr>
        <cdr:cNvSpPr txBox="1"/>
      </cdr:nvSpPr>
      <cdr:spPr>
        <a:xfrm xmlns:a="http://schemas.openxmlformats.org/drawingml/2006/main">
          <a:off x="1639692" y="33376"/>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pt-PT" sz="1100" b="1" dirty="0">
              <a:solidFill>
                <a:schemeClr val="accent4"/>
              </a:solidFill>
              <a:latin typeface="Segoe UI Light" panose="020B0502040204020203" pitchFamily="34" charset="0"/>
              <a:cs typeface="Segoe UI Light" panose="020B0502040204020203" pitchFamily="34" charset="0"/>
            </a:rPr>
            <a:t>-</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37A7A6-5C5C-4685-8328-1CD7B01CDC7A}" type="datetimeFigureOut">
              <a:rPr lang="pt-PT" smtClean="0"/>
              <a:t>19/04/2022</a:t>
            </a:fld>
            <a:endParaRPr lang="pt-PT"/>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78C31F-A74D-425C-B29E-64F2EDA6C82E}" type="slidenum">
              <a:rPr lang="pt-PT" smtClean="0"/>
              <a:t>‹nº›</a:t>
            </a:fld>
            <a:endParaRPr lang="pt-PT"/>
          </a:p>
        </p:txBody>
      </p:sp>
    </p:spTree>
    <p:extLst>
      <p:ext uri="{BB962C8B-B14F-4D97-AF65-F5344CB8AC3E}">
        <p14:creationId xmlns:p14="http://schemas.microsoft.com/office/powerpoint/2010/main" val="3720197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59789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dirty="0"/>
              <a:t>Pedro</a:t>
            </a:r>
          </a:p>
          <a:p>
            <a:endParaRPr lang="pt-PT" dirty="0"/>
          </a:p>
        </p:txBody>
      </p:sp>
      <p:sp>
        <p:nvSpPr>
          <p:cNvPr id="4" name="Marcador de Posição do Número do Diapositivo 3"/>
          <p:cNvSpPr>
            <a:spLocks noGrp="1"/>
          </p:cNvSpPr>
          <p:nvPr>
            <p:ph type="sldNum" sz="quarter" idx="5"/>
          </p:nvPr>
        </p:nvSpPr>
        <p:spPr/>
        <p:txBody>
          <a:bodyPr/>
          <a:lstStyle/>
          <a:p>
            <a:fld id="{A178C31F-A74D-425C-B29E-64F2EDA6C82E}" type="slidenum">
              <a:rPr lang="pt-PT" smtClean="0"/>
              <a:t>13</a:t>
            </a:fld>
            <a:endParaRPr lang="pt-PT"/>
          </a:p>
        </p:txBody>
      </p:sp>
    </p:spTree>
    <p:extLst>
      <p:ext uri="{BB962C8B-B14F-4D97-AF65-F5344CB8AC3E}">
        <p14:creationId xmlns:p14="http://schemas.microsoft.com/office/powerpoint/2010/main" val="1749211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dirty="0"/>
              <a:t>Pedro</a:t>
            </a:r>
          </a:p>
          <a:p>
            <a:endParaRPr lang="pt-PT" dirty="0"/>
          </a:p>
        </p:txBody>
      </p:sp>
      <p:sp>
        <p:nvSpPr>
          <p:cNvPr id="4" name="Marcador de Posição do Número do Diapositivo 3"/>
          <p:cNvSpPr>
            <a:spLocks noGrp="1"/>
          </p:cNvSpPr>
          <p:nvPr>
            <p:ph type="sldNum" sz="quarter" idx="5"/>
          </p:nvPr>
        </p:nvSpPr>
        <p:spPr/>
        <p:txBody>
          <a:bodyPr/>
          <a:lstStyle/>
          <a:p>
            <a:fld id="{A178C31F-A74D-425C-B29E-64F2EDA6C82E}" type="slidenum">
              <a:rPr lang="pt-PT" smtClean="0"/>
              <a:t>14</a:t>
            </a:fld>
            <a:endParaRPr lang="pt-PT"/>
          </a:p>
        </p:txBody>
      </p:sp>
    </p:spTree>
    <p:extLst>
      <p:ext uri="{BB962C8B-B14F-4D97-AF65-F5344CB8AC3E}">
        <p14:creationId xmlns:p14="http://schemas.microsoft.com/office/powerpoint/2010/main" val="1450479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20949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F2CB769-23CD-954A-9D86-18BF2C80CA4E}"/>
              </a:ext>
            </a:extLst>
          </p:cNvPr>
          <p:cNvSpPr>
            <a:spLocks noGrp="1" noChangeArrowheads="1"/>
          </p:cNvSpPr>
          <p:nvPr>
            <p:ph type="sldNum"/>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FFE9F6-D387-5943-84D8-B99D3FCD2B16}" type="slidenum">
              <a:rPr kumimoji="0" lang="en-US" altLang="en-PT"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altLang="en-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937" name="Text Box 1">
            <a:extLst>
              <a:ext uri="{FF2B5EF4-FFF2-40B4-BE49-F238E27FC236}">
                <a16:creationId xmlns:a16="http://schemas.microsoft.com/office/drawing/2014/main" id="{646212F4-D167-C047-AEB3-3D9BAA7CB7C8}"/>
              </a:ext>
            </a:extLst>
          </p:cNvPr>
          <p:cNvSpPr txBox="1">
            <a:spLocks noGrp="1" noRot="1" noChangeAspect="1" noChangeArrowheads="1"/>
          </p:cNvSpPr>
          <p:nvPr>
            <p:ph type="sldImg"/>
          </p:nvPr>
        </p:nvSpPr>
        <p:spPr bwMode="auto">
          <a:xfrm>
            <a:off x="217488" y="812800"/>
            <a:ext cx="7124700"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8" name="Text Box 2">
            <a:extLst>
              <a:ext uri="{FF2B5EF4-FFF2-40B4-BE49-F238E27FC236}">
                <a16:creationId xmlns:a16="http://schemas.microsoft.com/office/drawing/2014/main" id="{F1E0CDF3-BAE7-6C49-98D3-536101F63BDE}"/>
              </a:ext>
            </a:extLst>
          </p:cNvPr>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pt-PT" altLang="en-PT" dirty="0" err="1"/>
              <a:t>Helder</a:t>
            </a:r>
            <a:endParaRPr lang="en-PT" altLang="en-PT" dirty="0"/>
          </a:p>
        </p:txBody>
      </p:sp>
    </p:spTree>
    <p:extLst>
      <p:ext uri="{BB962C8B-B14F-4D97-AF65-F5344CB8AC3E}">
        <p14:creationId xmlns:p14="http://schemas.microsoft.com/office/powerpoint/2010/main" val="3698851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15615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Helder</a:t>
            </a:r>
            <a:r>
              <a:rPr lang="pt-PT" dirty="0"/>
              <a:t> – Ler Questões</a:t>
            </a:r>
          </a:p>
        </p:txBody>
      </p:sp>
      <p:sp>
        <p:nvSpPr>
          <p:cNvPr id="4" name="Marcador de Posição do Número do Diapositivo 3"/>
          <p:cNvSpPr>
            <a:spLocks noGrp="1"/>
          </p:cNvSpPr>
          <p:nvPr>
            <p:ph type="sldNum" sz="quarter" idx="5"/>
          </p:nvPr>
        </p:nvSpPr>
        <p:spPr/>
        <p:txBody>
          <a:bodyPr/>
          <a:lstStyle/>
          <a:p>
            <a:fld id="{A178C31F-A74D-425C-B29E-64F2EDA6C82E}" type="slidenum">
              <a:rPr lang="pt-PT" smtClean="0"/>
              <a:t>18</a:t>
            </a:fld>
            <a:endParaRPr lang="pt-PT"/>
          </a:p>
        </p:txBody>
      </p:sp>
    </p:spTree>
    <p:extLst>
      <p:ext uri="{BB962C8B-B14F-4D97-AF65-F5344CB8AC3E}">
        <p14:creationId xmlns:p14="http://schemas.microsoft.com/office/powerpoint/2010/main" val="4932368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Helder</a:t>
            </a:r>
            <a:r>
              <a:rPr lang="pt-PT" dirty="0"/>
              <a:t> - </a:t>
            </a:r>
            <a:r>
              <a:rPr lang="pt-PT" dirty="0" err="1"/>
              <a:t>Same</a:t>
            </a:r>
            <a:endParaRPr lang="pt-PT" dirty="0"/>
          </a:p>
        </p:txBody>
      </p:sp>
      <p:sp>
        <p:nvSpPr>
          <p:cNvPr id="4" name="Marcador de Posição do Número do Diapositivo 3"/>
          <p:cNvSpPr>
            <a:spLocks noGrp="1"/>
          </p:cNvSpPr>
          <p:nvPr>
            <p:ph type="sldNum" sz="quarter" idx="5"/>
          </p:nvPr>
        </p:nvSpPr>
        <p:spPr/>
        <p:txBody>
          <a:bodyPr/>
          <a:lstStyle/>
          <a:p>
            <a:fld id="{A178C31F-A74D-425C-B29E-64F2EDA6C82E}" type="slidenum">
              <a:rPr lang="pt-PT" smtClean="0"/>
              <a:t>19</a:t>
            </a:fld>
            <a:endParaRPr lang="pt-PT"/>
          </a:p>
        </p:txBody>
      </p:sp>
    </p:spTree>
    <p:extLst>
      <p:ext uri="{BB962C8B-B14F-4D97-AF65-F5344CB8AC3E}">
        <p14:creationId xmlns:p14="http://schemas.microsoft.com/office/powerpoint/2010/main" val="7445239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16977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Helder</a:t>
            </a:r>
            <a:endParaRPr lang="pt-PT" dirty="0"/>
          </a:p>
        </p:txBody>
      </p:sp>
      <p:sp>
        <p:nvSpPr>
          <p:cNvPr id="4" name="Marcador de Posição do Número do Diapositivo 3"/>
          <p:cNvSpPr>
            <a:spLocks noGrp="1"/>
          </p:cNvSpPr>
          <p:nvPr>
            <p:ph type="sldNum" sz="quarter" idx="5"/>
          </p:nvPr>
        </p:nvSpPr>
        <p:spPr/>
        <p:txBody>
          <a:bodyPr/>
          <a:lstStyle/>
          <a:p>
            <a:fld id="{A178C31F-A74D-425C-B29E-64F2EDA6C82E}" type="slidenum">
              <a:rPr lang="pt-PT" smtClean="0"/>
              <a:t>21</a:t>
            </a:fld>
            <a:endParaRPr lang="pt-PT"/>
          </a:p>
        </p:txBody>
      </p:sp>
    </p:spTree>
    <p:extLst>
      <p:ext uri="{BB962C8B-B14F-4D97-AF65-F5344CB8AC3E}">
        <p14:creationId xmlns:p14="http://schemas.microsoft.com/office/powerpoint/2010/main" val="36900165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Helder</a:t>
            </a:r>
            <a:endParaRPr lang="pt-PT" dirty="0"/>
          </a:p>
        </p:txBody>
      </p:sp>
      <p:sp>
        <p:nvSpPr>
          <p:cNvPr id="4" name="Marcador de Posição do Número do Diapositivo 3"/>
          <p:cNvSpPr>
            <a:spLocks noGrp="1"/>
          </p:cNvSpPr>
          <p:nvPr>
            <p:ph type="sldNum" sz="quarter" idx="5"/>
          </p:nvPr>
        </p:nvSpPr>
        <p:spPr/>
        <p:txBody>
          <a:bodyPr/>
          <a:lstStyle/>
          <a:p>
            <a:fld id="{A178C31F-A74D-425C-B29E-64F2EDA6C82E}" type="slidenum">
              <a:rPr lang="pt-PT" smtClean="0"/>
              <a:t>22</a:t>
            </a:fld>
            <a:endParaRPr lang="pt-PT"/>
          </a:p>
        </p:txBody>
      </p:sp>
    </p:spTree>
    <p:extLst>
      <p:ext uri="{BB962C8B-B14F-4D97-AF65-F5344CB8AC3E}">
        <p14:creationId xmlns:p14="http://schemas.microsoft.com/office/powerpoint/2010/main" val="726052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João	</a:t>
            </a:r>
          </a:p>
        </p:txBody>
      </p:sp>
      <p:sp>
        <p:nvSpPr>
          <p:cNvPr id="4" name="Marcador de Posição do Número do Diapositivo 3"/>
          <p:cNvSpPr>
            <a:spLocks noGrp="1"/>
          </p:cNvSpPr>
          <p:nvPr>
            <p:ph type="sldNum" sz="quarter" idx="5"/>
          </p:nvPr>
        </p:nvSpPr>
        <p:spPr/>
        <p:txBody>
          <a:bodyPr/>
          <a:lstStyle/>
          <a:p>
            <a:fld id="{A178C31F-A74D-425C-B29E-64F2EDA6C82E}" type="slidenum">
              <a:rPr lang="pt-PT" smtClean="0"/>
              <a:t>5</a:t>
            </a:fld>
            <a:endParaRPr lang="pt-PT"/>
          </a:p>
        </p:txBody>
      </p:sp>
    </p:spTree>
    <p:extLst>
      <p:ext uri="{BB962C8B-B14F-4D97-AF65-F5344CB8AC3E}">
        <p14:creationId xmlns:p14="http://schemas.microsoft.com/office/powerpoint/2010/main" val="18806446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Helder</a:t>
            </a:r>
            <a:endParaRPr lang="pt-PT" dirty="0"/>
          </a:p>
        </p:txBody>
      </p:sp>
      <p:sp>
        <p:nvSpPr>
          <p:cNvPr id="4" name="Marcador de Posição do Número do Diapositivo 3"/>
          <p:cNvSpPr>
            <a:spLocks noGrp="1"/>
          </p:cNvSpPr>
          <p:nvPr>
            <p:ph type="sldNum" sz="quarter" idx="5"/>
          </p:nvPr>
        </p:nvSpPr>
        <p:spPr/>
        <p:txBody>
          <a:bodyPr/>
          <a:lstStyle/>
          <a:p>
            <a:fld id="{A178C31F-A74D-425C-B29E-64F2EDA6C82E}" type="slidenum">
              <a:rPr lang="pt-PT" smtClean="0"/>
              <a:t>23</a:t>
            </a:fld>
            <a:endParaRPr lang="pt-PT"/>
          </a:p>
        </p:txBody>
      </p:sp>
    </p:spTree>
    <p:extLst>
      <p:ext uri="{BB962C8B-B14F-4D97-AF65-F5344CB8AC3E}">
        <p14:creationId xmlns:p14="http://schemas.microsoft.com/office/powerpoint/2010/main" val="42562387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Helder</a:t>
            </a:r>
            <a:endParaRPr lang="pt-PT" dirty="0"/>
          </a:p>
        </p:txBody>
      </p:sp>
      <p:sp>
        <p:nvSpPr>
          <p:cNvPr id="4" name="Marcador de Posição do Número do Diapositivo 3"/>
          <p:cNvSpPr>
            <a:spLocks noGrp="1"/>
          </p:cNvSpPr>
          <p:nvPr>
            <p:ph type="sldNum" sz="quarter" idx="5"/>
          </p:nvPr>
        </p:nvSpPr>
        <p:spPr/>
        <p:txBody>
          <a:bodyPr/>
          <a:lstStyle/>
          <a:p>
            <a:fld id="{A178C31F-A74D-425C-B29E-64F2EDA6C82E}" type="slidenum">
              <a:rPr lang="pt-PT" smtClean="0"/>
              <a:t>24</a:t>
            </a:fld>
            <a:endParaRPr lang="pt-PT"/>
          </a:p>
        </p:txBody>
      </p:sp>
    </p:spTree>
    <p:extLst>
      <p:ext uri="{BB962C8B-B14F-4D97-AF65-F5344CB8AC3E}">
        <p14:creationId xmlns:p14="http://schemas.microsoft.com/office/powerpoint/2010/main" val="3058570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João</a:t>
            </a:r>
          </a:p>
        </p:txBody>
      </p:sp>
      <p:sp>
        <p:nvSpPr>
          <p:cNvPr id="4" name="Marcador de Posição do Número do Diapositivo 3"/>
          <p:cNvSpPr>
            <a:spLocks noGrp="1"/>
          </p:cNvSpPr>
          <p:nvPr>
            <p:ph type="sldNum" sz="quarter" idx="5"/>
          </p:nvPr>
        </p:nvSpPr>
        <p:spPr/>
        <p:txBody>
          <a:bodyPr/>
          <a:lstStyle/>
          <a:p>
            <a:fld id="{A178C31F-A74D-425C-B29E-64F2EDA6C82E}" type="slidenum">
              <a:rPr lang="pt-PT" smtClean="0"/>
              <a:t>25</a:t>
            </a:fld>
            <a:endParaRPr lang="pt-PT"/>
          </a:p>
        </p:txBody>
      </p:sp>
    </p:spTree>
    <p:extLst>
      <p:ext uri="{BB962C8B-B14F-4D97-AF65-F5344CB8AC3E}">
        <p14:creationId xmlns:p14="http://schemas.microsoft.com/office/powerpoint/2010/main" val="12364571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João</a:t>
            </a:r>
          </a:p>
        </p:txBody>
      </p:sp>
      <p:sp>
        <p:nvSpPr>
          <p:cNvPr id="4" name="Marcador de Posição do Número do Diapositivo 3"/>
          <p:cNvSpPr>
            <a:spLocks noGrp="1"/>
          </p:cNvSpPr>
          <p:nvPr>
            <p:ph type="sldNum" sz="quarter" idx="5"/>
          </p:nvPr>
        </p:nvSpPr>
        <p:spPr/>
        <p:txBody>
          <a:bodyPr/>
          <a:lstStyle/>
          <a:p>
            <a:fld id="{A178C31F-A74D-425C-B29E-64F2EDA6C82E}" type="slidenum">
              <a:rPr lang="pt-PT" smtClean="0"/>
              <a:t>26</a:t>
            </a:fld>
            <a:endParaRPr lang="pt-PT"/>
          </a:p>
        </p:txBody>
      </p:sp>
    </p:spTree>
    <p:extLst>
      <p:ext uri="{BB962C8B-B14F-4D97-AF65-F5344CB8AC3E}">
        <p14:creationId xmlns:p14="http://schemas.microsoft.com/office/powerpoint/2010/main" val="3044198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João</a:t>
            </a:r>
          </a:p>
          <a:p>
            <a:endParaRPr lang="pt-PT" dirty="0"/>
          </a:p>
          <a:p>
            <a:r>
              <a:rPr lang="pt-PT" dirty="0" err="1"/>
              <a:t>Rt</a:t>
            </a:r>
            <a:r>
              <a:rPr lang="pt-PT" dirty="0"/>
              <a:t> – Rate to </a:t>
            </a:r>
            <a:r>
              <a:rPr lang="pt-PT" dirty="0" err="1"/>
              <a:t>toal</a:t>
            </a:r>
            <a:r>
              <a:rPr lang="pt-PT" dirty="0"/>
              <a:t> Log – </a:t>
            </a:r>
            <a:r>
              <a:rPr lang="pt-PT" dirty="0" err="1"/>
              <a:t>Logarithm</a:t>
            </a:r>
            <a:endParaRPr lang="pt-PT" dirty="0"/>
          </a:p>
          <a:p>
            <a:r>
              <a:rPr lang="pt-PT" dirty="0"/>
              <a:t>RT premium – Total Premium </a:t>
            </a:r>
            <a:r>
              <a:rPr lang="pt-PT" dirty="0" err="1"/>
              <a:t>paid</a:t>
            </a:r>
            <a:r>
              <a:rPr lang="pt-PT" dirty="0"/>
              <a:t> to gross </a:t>
            </a:r>
            <a:r>
              <a:rPr lang="pt-PT" dirty="0" err="1"/>
              <a:t>yearly</a:t>
            </a:r>
            <a:r>
              <a:rPr lang="pt-PT" dirty="0"/>
              <a:t> </a:t>
            </a:r>
            <a:r>
              <a:rPr lang="pt-PT" dirty="0" err="1"/>
              <a:t>income</a:t>
            </a:r>
            <a:endParaRPr lang="pt-PT" dirty="0"/>
          </a:p>
          <a:p>
            <a:r>
              <a:rPr lang="pt-PT" dirty="0" err="1"/>
              <a:t>Rt</a:t>
            </a:r>
            <a:r>
              <a:rPr lang="pt-PT" dirty="0"/>
              <a:t> </a:t>
            </a:r>
            <a:r>
              <a:rPr lang="pt-PT" dirty="0" err="1"/>
              <a:t>cr</a:t>
            </a:r>
            <a:r>
              <a:rPr lang="pt-PT" dirty="0"/>
              <a:t> –</a:t>
            </a:r>
            <a:r>
              <a:rPr lang="pt-PT" dirty="0" err="1"/>
              <a:t>Claims</a:t>
            </a:r>
            <a:r>
              <a:rPr lang="pt-PT" dirty="0"/>
              <a:t> Ratio</a:t>
            </a:r>
          </a:p>
          <a:p>
            <a:endParaRPr lang="pt-PT" dirty="0"/>
          </a:p>
          <a:p>
            <a:r>
              <a:rPr lang="pt-PT" dirty="0" err="1"/>
              <a:t>Int</a:t>
            </a:r>
            <a:r>
              <a:rPr lang="pt-PT" dirty="0"/>
              <a:t> </a:t>
            </a:r>
            <a:r>
              <a:rPr lang="pt-PT" dirty="0" err="1"/>
              <a:t>cust</a:t>
            </a:r>
            <a:r>
              <a:rPr lang="pt-PT" dirty="0"/>
              <a:t> age – </a:t>
            </a:r>
            <a:r>
              <a:rPr lang="pt-PT" dirty="0" err="1"/>
              <a:t>Quartile</a:t>
            </a:r>
            <a:r>
              <a:rPr lang="pt-PT" dirty="0"/>
              <a:t> </a:t>
            </a:r>
            <a:r>
              <a:rPr lang="pt-PT" dirty="0" err="1"/>
              <a:t>partition</a:t>
            </a:r>
            <a:r>
              <a:rPr lang="pt-PT" dirty="0"/>
              <a:t> </a:t>
            </a:r>
            <a:r>
              <a:rPr lang="pt-PT" dirty="0" err="1"/>
              <a:t>of</a:t>
            </a:r>
            <a:r>
              <a:rPr lang="pt-PT" dirty="0"/>
              <a:t> </a:t>
            </a:r>
            <a:r>
              <a:rPr lang="pt-PT" dirty="0" err="1"/>
              <a:t>customer</a:t>
            </a:r>
            <a:r>
              <a:rPr lang="pt-PT" dirty="0"/>
              <a:t> ages</a:t>
            </a:r>
          </a:p>
          <a:p>
            <a:r>
              <a:rPr lang="pt-PT" dirty="0" err="1"/>
              <a:t>MinMax</a:t>
            </a:r>
            <a:r>
              <a:rPr lang="pt-PT" dirty="0"/>
              <a:t> </a:t>
            </a:r>
            <a:r>
              <a:rPr lang="pt-PT" dirty="0" err="1"/>
              <a:t>scaling</a:t>
            </a:r>
            <a:r>
              <a:rPr lang="pt-PT" dirty="0"/>
              <a:t> </a:t>
            </a:r>
            <a:r>
              <a:rPr lang="pt-PT" dirty="0" err="1"/>
              <a:t>of</a:t>
            </a:r>
            <a:r>
              <a:rPr lang="pt-PT" dirty="0"/>
              <a:t> </a:t>
            </a:r>
            <a:r>
              <a:rPr lang="pt-PT" dirty="0" err="1"/>
              <a:t>resulting</a:t>
            </a:r>
            <a:r>
              <a:rPr lang="pt-PT" dirty="0"/>
              <a:t> classes </a:t>
            </a:r>
            <a:r>
              <a:rPr lang="pt-PT" dirty="0" err="1"/>
              <a:t>from</a:t>
            </a:r>
            <a:r>
              <a:rPr lang="pt-PT" dirty="0"/>
              <a:t> </a:t>
            </a:r>
            <a:r>
              <a:rPr lang="pt-PT" dirty="0" err="1"/>
              <a:t>Decision</a:t>
            </a:r>
            <a:r>
              <a:rPr lang="pt-PT" dirty="0"/>
              <a:t> </a:t>
            </a:r>
            <a:r>
              <a:rPr lang="pt-PT" dirty="0" err="1"/>
              <a:t>Trees</a:t>
            </a:r>
            <a:endParaRPr lang="pt-PT" dirty="0"/>
          </a:p>
          <a:p>
            <a:r>
              <a:rPr lang="pt-PT" dirty="0" err="1"/>
              <a:t>Norm</a:t>
            </a:r>
            <a:r>
              <a:rPr lang="pt-PT" dirty="0"/>
              <a:t> - </a:t>
            </a:r>
            <a:r>
              <a:rPr lang="pt-PT" dirty="0" err="1"/>
              <a:t>normalization</a:t>
            </a:r>
            <a:endParaRPr lang="pt-PT" dirty="0"/>
          </a:p>
        </p:txBody>
      </p:sp>
      <p:sp>
        <p:nvSpPr>
          <p:cNvPr id="4" name="Marcador de Posição do Número do Diapositivo 3"/>
          <p:cNvSpPr>
            <a:spLocks noGrp="1"/>
          </p:cNvSpPr>
          <p:nvPr>
            <p:ph type="sldNum" sz="quarter" idx="5"/>
          </p:nvPr>
        </p:nvSpPr>
        <p:spPr/>
        <p:txBody>
          <a:bodyPr/>
          <a:lstStyle/>
          <a:p>
            <a:fld id="{A178C31F-A74D-425C-B29E-64F2EDA6C82E}" type="slidenum">
              <a:rPr lang="pt-PT" smtClean="0"/>
              <a:t>27</a:t>
            </a:fld>
            <a:endParaRPr lang="pt-PT"/>
          </a:p>
        </p:txBody>
      </p:sp>
    </p:spTree>
    <p:extLst>
      <p:ext uri="{BB962C8B-B14F-4D97-AF65-F5344CB8AC3E}">
        <p14:creationId xmlns:p14="http://schemas.microsoft.com/office/powerpoint/2010/main" val="35714283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36284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João</a:t>
            </a:r>
          </a:p>
        </p:txBody>
      </p:sp>
      <p:sp>
        <p:nvSpPr>
          <p:cNvPr id="4" name="Marcador de Posição do Número do Diapositivo 3"/>
          <p:cNvSpPr>
            <a:spLocks noGrp="1"/>
          </p:cNvSpPr>
          <p:nvPr>
            <p:ph type="sldNum" sz="quarter" idx="5"/>
          </p:nvPr>
        </p:nvSpPr>
        <p:spPr/>
        <p:txBody>
          <a:bodyPr/>
          <a:lstStyle/>
          <a:p>
            <a:fld id="{A178C31F-A74D-425C-B29E-64F2EDA6C82E}" type="slidenum">
              <a:rPr lang="pt-PT" smtClean="0"/>
              <a:t>29</a:t>
            </a:fld>
            <a:endParaRPr lang="pt-PT"/>
          </a:p>
        </p:txBody>
      </p:sp>
    </p:spTree>
    <p:extLst>
      <p:ext uri="{BB962C8B-B14F-4D97-AF65-F5344CB8AC3E}">
        <p14:creationId xmlns:p14="http://schemas.microsoft.com/office/powerpoint/2010/main" val="25333622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65240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Pedro</a:t>
            </a:r>
          </a:p>
          <a:p>
            <a:endParaRPr lang="pt-PT" dirty="0"/>
          </a:p>
          <a:p>
            <a:r>
              <a:rPr lang="pt-PT" dirty="0" err="1"/>
              <a:t>PowerBI</a:t>
            </a:r>
            <a:endParaRPr lang="pt-PT" dirty="0"/>
          </a:p>
        </p:txBody>
      </p:sp>
      <p:sp>
        <p:nvSpPr>
          <p:cNvPr id="4" name="Marcador de Posição do Número do Diapositivo 3"/>
          <p:cNvSpPr>
            <a:spLocks noGrp="1"/>
          </p:cNvSpPr>
          <p:nvPr>
            <p:ph type="sldNum" sz="quarter" idx="5"/>
          </p:nvPr>
        </p:nvSpPr>
        <p:spPr/>
        <p:txBody>
          <a:bodyPr/>
          <a:lstStyle/>
          <a:p>
            <a:fld id="{A178C31F-A74D-425C-B29E-64F2EDA6C82E}" type="slidenum">
              <a:rPr lang="pt-PT" smtClean="0"/>
              <a:t>31</a:t>
            </a:fld>
            <a:endParaRPr lang="pt-PT"/>
          </a:p>
        </p:txBody>
      </p:sp>
    </p:spTree>
    <p:extLst>
      <p:ext uri="{BB962C8B-B14F-4D97-AF65-F5344CB8AC3E}">
        <p14:creationId xmlns:p14="http://schemas.microsoft.com/office/powerpoint/2010/main" val="18874924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39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51372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45370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65726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João</a:t>
            </a:r>
          </a:p>
          <a:p>
            <a:endParaRPr lang="pt-PT" dirty="0"/>
          </a:p>
          <a:p>
            <a:r>
              <a:rPr lang="pt-PT" dirty="0" err="1"/>
              <a:t>Rt</a:t>
            </a:r>
            <a:r>
              <a:rPr lang="pt-PT" dirty="0"/>
              <a:t> – Rate to </a:t>
            </a:r>
            <a:r>
              <a:rPr lang="pt-PT" dirty="0" err="1"/>
              <a:t>toal</a:t>
            </a:r>
            <a:r>
              <a:rPr lang="pt-PT" dirty="0"/>
              <a:t> Log – </a:t>
            </a:r>
            <a:r>
              <a:rPr lang="pt-PT" dirty="0" err="1"/>
              <a:t>Logarithm</a:t>
            </a:r>
            <a:endParaRPr lang="pt-PT" dirty="0"/>
          </a:p>
          <a:p>
            <a:r>
              <a:rPr lang="pt-PT" dirty="0"/>
              <a:t>RT premium – Total Premium </a:t>
            </a:r>
            <a:r>
              <a:rPr lang="pt-PT" dirty="0" err="1"/>
              <a:t>paid</a:t>
            </a:r>
            <a:r>
              <a:rPr lang="pt-PT" dirty="0"/>
              <a:t> to gross </a:t>
            </a:r>
            <a:r>
              <a:rPr lang="pt-PT" dirty="0" err="1"/>
              <a:t>yearly</a:t>
            </a:r>
            <a:r>
              <a:rPr lang="pt-PT" dirty="0"/>
              <a:t> </a:t>
            </a:r>
            <a:r>
              <a:rPr lang="pt-PT" dirty="0" err="1"/>
              <a:t>income</a:t>
            </a:r>
            <a:endParaRPr lang="pt-PT" dirty="0"/>
          </a:p>
          <a:p>
            <a:r>
              <a:rPr lang="pt-PT" dirty="0" err="1"/>
              <a:t>Rt</a:t>
            </a:r>
            <a:r>
              <a:rPr lang="pt-PT" dirty="0"/>
              <a:t> </a:t>
            </a:r>
            <a:r>
              <a:rPr lang="pt-PT" dirty="0" err="1"/>
              <a:t>cr</a:t>
            </a:r>
            <a:r>
              <a:rPr lang="pt-PT" dirty="0"/>
              <a:t> –</a:t>
            </a:r>
            <a:r>
              <a:rPr lang="pt-PT" dirty="0" err="1"/>
              <a:t>Claims</a:t>
            </a:r>
            <a:r>
              <a:rPr lang="pt-PT" dirty="0"/>
              <a:t> Ratio</a:t>
            </a:r>
          </a:p>
          <a:p>
            <a:endParaRPr lang="pt-PT" dirty="0"/>
          </a:p>
          <a:p>
            <a:r>
              <a:rPr lang="pt-PT" dirty="0" err="1"/>
              <a:t>Int</a:t>
            </a:r>
            <a:r>
              <a:rPr lang="pt-PT" dirty="0"/>
              <a:t> </a:t>
            </a:r>
            <a:r>
              <a:rPr lang="pt-PT" dirty="0" err="1"/>
              <a:t>cust</a:t>
            </a:r>
            <a:r>
              <a:rPr lang="pt-PT" dirty="0"/>
              <a:t> age – </a:t>
            </a:r>
            <a:r>
              <a:rPr lang="pt-PT" dirty="0" err="1"/>
              <a:t>Quartile</a:t>
            </a:r>
            <a:r>
              <a:rPr lang="pt-PT" dirty="0"/>
              <a:t> </a:t>
            </a:r>
            <a:r>
              <a:rPr lang="pt-PT" dirty="0" err="1"/>
              <a:t>partition</a:t>
            </a:r>
            <a:r>
              <a:rPr lang="pt-PT" dirty="0"/>
              <a:t> </a:t>
            </a:r>
            <a:r>
              <a:rPr lang="pt-PT" dirty="0" err="1"/>
              <a:t>of</a:t>
            </a:r>
            <a:r>
              <a:rPr lang="pt-PT" dirty="0"/>
              <a:t> </a:t>
            </a:r>
            <a:r>
              <a:rPr lang="pt-PT" dirty="0" err="1"/>
              <a:t>customer</a:t>
            </a:r>
            <a:r>
              <a:rPr lang="pt-PT" dirty="0"/>
              <a:t> ages</a:t>
            </a:r>
          </a:p>
          <a:p>
            <a:r>
              <a:rPr lang="pt-PT" dirty="0" err="1"/>
              <a:t>MinMax</a:t>
            </a:r>
            <a:r>
              <a:rPr lang="pt-PT" dirty="0"/>
              <a:t> </a:t>
            </a:r>
            <a:r>
              <a:rPr lang="pt-PT" dirty="0" err="1"/>
              <a:t>scaling</a:t>
            </a:r>
            <a:r>
              <a:rPr lang="pt-PT" dirty="0"/>
              <a:t> </a:t>
            </a:r>
            <a:r>
              <a:rPr lang="pt-PT" dirty="0" err="1"/>
              <a:t>of</a:t>
            </a:r>
            <a:r>
              <a:rPr lang="pt-PT" dirty="0"/>
              <a:t> </a:t>
            </a:r>
            <a:r>
              <a:rPr lang="pt-PT" dirty="0" err="1"/>
              <a:t>resulting</a:t>
            </a:r>
            <a:r>
              <a:rPr lang="pt-PT" dirty="0"/>
              <a:t> classes </a:t>
            </a:r>
            <a:r>
              <a:rPr lang="pt-PT" dirty="0" err="1"/>
              <a:t>from</a:t>
            </a:r>
            <a:r>
              <a:rPr lang="pt-PT" dirty="0"/>
              <a:t> </a:t>
            </a:r>
            <a:r>
              <a:rPr lang="pt-PT" dirty="0" err="1"/>
              <a:t>Decision</a:t>
            </a:r>
            <a:r>
              <a:rPr lang="pt-PT" dirty="0"/>
              <a:t> </a:t>
            </a:r>
            <a:r>
              <a:rPr lang="pt-PT" dirty="0" err="1"/>
              <a:t>Trees</a:t>
            </a:r>
            <a:endParaRPr lang="pt-PT" dirty="0"/>
          </a:p>
          <a:p>
            <a:r>
              <a:rPr lang="pt-PT" dirty="0" err="1"/>
              <a:t>Norm</a:t>
            </a:r>
            <a:r>
              <a:rPr lang="pt-PT" dirty="0"/>
              <a:t> - </a:t>
            </a:r>
            <a:r>
              <a:rPr lang="pt-PT" dirty="0" err="1"/>
              <a:t>normalization</a:t>
            </a:r>
            <a:endParaRPr lang="pt-PT" dirty="0"/>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78C31F-A74D-425C-B29E-64F2EDA6C82E}"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2286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Jão</a:t>
            </a:r>
            <a:endParaRPr lang="pt-PT" dirty="0"/>
          </a:p>
        </p:txBody>
      </p:sp>
      <p:sp>
        <p:nvSpPr>
          <p:cNvPr id="4" name="Marcador de Posição do Número do Diapositivo 3"/>
          <p:cNvSpPr>
            <a:spLocks noGrp="1"/>
          </p:cNvSpPr>
          <p:nvPr>
            <p:ph type="sldNum" sz="quarter" idx="5"/>
          </p:nvPr>
        </p:nvSpPr>
        <p:spPr/>
        <p:txBody>
          <a:bodyPr/>
          <a:lstStyle/>
          <a:p>
            <a:fld id="{A178C31F-A74D-425C-B29E-64F2EDA6C82E}" type="slidenum">
              <a:rPr lang="pt-PT" smtClean="0"/>
              <a:t>7</a:t>
            </a:fld>
            <a:endParaRPr lang="pt-PT"/>
          </a:p>
        </p:txBody>
      </p:sp>
    </p:spTree>
    <p:extLst>
      <p:ext uri="{BB962C8B-B14F-4D97-AF65-F5344CB8AC3E}">
        <p14:creationId xmlns:p14="http://schemas.microsoft.com/office/powerpoint/2010/main" val="3078320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5284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João</a:t>
            </a:r>
          </a:p>
        </p:txBody>
      </p:sp>
      <p:sp>
        <p:nvSpPr>
          <p:cNvPr id="4" name="Marcador de Posição do Número do Diapositivo 3"/>
          <p:cNvSpPr>
            <a:spLocks noGrp="1"/>
          </p:cNvSpPr>
          <p:nvPr>
            <p:ph type="sldNum" sz="quarter" idx="5"/>
          </p:nvPr>
        </p:nvSpPr>
        <p:spPr/>
        <p:txBody>
          <a:bodyPr/>
          <a:lstStyle/>
          <a:p>
            <a:fld id="{A178C31F-A74D-425C-B29E-64F2EDA6C82E}" type="slidenum">
              <a:rPr lang="pt-PT" smtClean="0"/>
              <a:t>9</a:t>
            </a:fld>
            <a:endParaRPr lang="pt-PT"/>
          </a:p>
        </p:txBody>
      </p:sp>
    </p:spTree>
    <p:extLst>
      <p:ext uri="{BB962C8B-B14F-4D97-AF65-F5344CB8AC3E}">
        <p14:creationId xmlns:p14="http://schemas.microsoft.com/office/powerpoint/2010/main" val="3510313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006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Pedro</a:t>
            </a:r>
          </a:p>
        </p:txBody>
      </p:sp>
      <p:sp>
        <p:nvSpPr>
          <p:cNvPr id="4" name="Marcador de Posição do Número do Diapositivo 3"/>
          <p:cNvSpPr>
            <a:spLocks noGrp="1"/>
          </p:cNvSpPr>
          <p:nvPr>
            <p:ph type="sldNum" sz="quarter" idx="5"/>
          </p:nvPr>
        </p:nvSpPr>
        <p:spPr/>
        <p:txBody>
          <a:bodyPr/>
          <a:lstStyle/>
          <a:p>
            <a:fld id="{A178C31F-A74D-425C-B29E-64F2EDA6C82E}" type="slidenum">
              <a:rPr lang="pt-PT" smtClean="0"/>
              <a:t>11</a:t>
            </a:fld>
            <a:endParaRPr lang="pt-PT"/>
          </a:p>
        </p:txBody>
      </p:sp>
    </p:spTree>
    <p:extLst>
      <p:ext uri="{BB962C8B-B14F-4D97-AF65-F5344CB8AC3E}">
        <p14:creationId xmlns:p14="http://schemas.microsoft.com/office/powerpoint/2010/main" val="3995004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dirty="0"/>
              <a:t>Pedro</a:t>
            </a:r>
          </a:p>
          <a:p>
            <a:endParaRPr lang="pt-PT" dirty="0"/>
          </a:p>
        </p:txBody>
      </p:sp>
      <p:sp>
        <p:nvSpPr>
          <p:cNvPr id="4" name="Marcador de Posição do Número do Diapositivo 3"/>
          <p:cNvSpPr>
            <a:spLocks noGrp="1"/>
          </p:cNvSpPr>
          <p:nvPr>
            <p:ph type="sldNum" sz="quarter" idx="5"/>
          </p:nvPr>
        </p:nvSpPr>
        <p:spPr/>
        <p:txBody>
          <a:bodyPr/>
          <a:lstStyle/>
          <a:p>
            <a:fld id="{A178C31F-A74D-425C-B29E-64F2EDA6C82E}" type="slidenum">
              <a:rPr lang="pt-PT" smtClean="0"/>
              <a:t>12</a:t>
            </a:fld>
            <a:endParaRPr lang="pt-PT"/>
          </a:p>
        </p:txBody>
      </p:sp>
    </p:spTree>
    <p:extLst>
      <p:ext uri="{BB962C8B-B14F-4D97-AF65-F5344CB8AC3E}">
        <p14:creationId xmlns:p14="http://schemas.microsoft.com/office/powerpoint/2010/main" val="731349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357B9-1674-4D53-A57E-F839FE1C2D79}"/>
              </a:ext>
            </a:extLst>
          </p:cNvPr>
          <p:cNvSpPr>
            <a:spLocks noGrp="1"/>
          </p:cNvSpPr>
          <p:nvPr>
            <p:ph type="ctrTitle"/>
          </p:nvPr>
        </p:nvSpPr>
        <p:spPr>
          <a:xfrm>
            <a:off x="1524000" y="1122363"/>
            <a:ext cx="9144000" cy="2387600"/>
          </a:xfrm>
        </p:spPr>
        <p:txBody>
          <a:bodyPr anchor="b"/>
          <a:lstStyle>
            <a:lvl1pPr algn="ctr">
              <a:defRPr sz="6000"/>
            </a:lvl1pPr>
          </a:lstStyle>
          <a:p>
            <a:r>
              <a:rPr lang="pt-PT"/>
              <a:t>Clique para editar o estilo de título do Modelo Global</a:t>
            </a:r>
          </a:p>
        </p:txBody>
      </p:sp>
      <p:sp>
        <p:nvSpPr>
          <p:cNvPr id="3" name="Subtítulo 2">
            <a:extLst>
              <a:ext uri="{FF2B5EF4-FFF2-40B4-BE49-F238E27FC236}">
                <a16:creationId xmlns:a16="http://schemas.microsoft.com/office/drawing/2014/main" id="{7BA0F676-639E-4323-A3AA-0617BC3EF2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Clique para editar o estilo de subtítulo do Modelo Global</a:t>
            </a:r>
          </a:p>
        </p:txBody>
      </p:sp>
      <p:sp>
        <p:nvSpPr>
          <p:cNvPr id="4" name="Marcador de Posição da Data 3">
            <a:extLst>
              <a:ext uri="{FF2B5EF4-FFF2-40B4-BE49-F238E27FC236}">
                <a16:creationId xmlns:a16="http://schemas.microsoft.com/office/drawing/2014/main" id="{D504C8CB-F384-4BFF-A2B8-7C1C03CE1D5E}"/>
              </a:ext>
            </a:extLst>
          </p:cNvPr>
          <p:cNvSpPr>
            <a:spLocks noGrp="1"/>
          </p:cNvSpPr>
          <p:nvPr>
            <p:ph type="dt" sz="half" idx="10"/>
          </p:nvPr>
        </p:nvSpPr>
        <p:spPr/>
        <p:txBody>
          <a:bodyPr/>
          <a:lstStyle/>
          <a:p>
            <a:fld id="{6D7FF46D-A8AD-4D96-86B8-AA14BD95FE95}" type="datetimeFigureOut">
              <a:rPr lang="pt-PT" smtClean="0"/>
              <a:t>19/04/2022</a:t>
            </a:fld>
            <a:endParaRPr lang="pt-PT"/>
          </a:p>
        </p:txBody>
      </p:sp>
      <p:sp>
        <p:nvSpPr>
          <p:cNvPr id="5" name="Marcador de Posição do Rodapé 4">
            <a:extLst>
              <a:ext uri="{FF2B5EF4-FFF2-40B4-BE49-F238E27FC236}">
                <a16:creationId xmlns:a16="http://schemas.microsoft.com/office/drawing/2014/main" id="{EC91ECFF-6BE5-4421-A630-81F51FE88BF2}"/>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9DD96383-C188-4F58-910E-BE6FA799B6DB}"/>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612992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CF8678-BC70-4C2B-AA83-83C52AA6CC4A}"/>
              </a:ext>
            </a:extLst>
          </p:cNvPr>
          <p:cNvSpPr>
            <a:spLocks noGrp="1"/>
          </p:cNvSpPr>
          <p:nvPr>
            <p:ph type="title"/>
          </p:nvPr>
        </p:nvSpPr>
        <p:spPr/>
        <p:txBody>
          <a:bodyPr/>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7213F671-3EB6-4335-9AF6-8423E70EDB9F}"/>
              </a:ext>
            </a:extLst>
          </p:cNvPr>
          <p:cNvSpPr>
            <a:spLocks noGrp="1"/>
          </p:cNvSpPr>
          <p:nvPr>
            <p:ph type="body" orient="vert" idx="1"/>
          </p:nvPr>
        </p:nvSpPr>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C52D7AD3-A3D1-4B5C-9FFC-87227E77B285}"/>
              </a:ext>
            </a:extLst>
          </p:cNvPr>
          <p:cNvSpPr>
            <a:spLocks noGrp="1"/>
          </p:cNvSpPr>
          <p:nvPr>
            <p:ph type="dt" sz="half" idx="10"/>
          </p:nvPr>
        </p:nvSpPr>
        <p:spPr/>
        <p:txBody>
          <a:bodyPr/>
          <a:lstStyle/>
          <a:p>
            <a:fld id="{6D7FF46D-A8AD-4D96-86B8-AA14BD95FE95}" type="datetimeFigureOut">
              <a:rPr lang="pt-PT" smtClean="0"/>
              <a:t>19/04/2022</a:t>
            </a:fld>
            <a:endParaRPr lang="pt-PT"/>
          </a:p>
        </p:txBody>
      </p:sp>
      <p:sp>
        <p:nvSpPr>
          <p:cNvPr id="5" name="Marcador de Posição do Rodapé 4">
            <a:extLst>
              <a:ext uri="{FF2B5EF4-FFF2-40B4-BE49-F238E27FC236}">
                <a16:creationId xmlns:a16="http://schemas.microsoft.com/office/drawing/2014/main" id="{A9A410E2-4470-40AD-B517-E939F6B39B3C}"/>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159721E1-C7FE-4ED6-832E-FE74BD0A9ED4}"/>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391481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AB4091B-1FC5-484A-8636-3F2CA3EEA6D3}"/>
              </a:ext>
            </a:extLst>
          </p:cNvPr>
          <p:cNvSpPr>
            <a:spLocks noGrp="1"/>
          </p:cNvSpPr>
          <p:nvPr>
            <p:ph type="title" orient="vert"/>
          </p:nvPr>
        </p:nvSpPr>
        <p:spPr>
          <a:xfrm>
            <a:off x="8724900" y="365125"/>
            <a:ext cx="2628900" cy="5811838"/>
          </a:xfrm>
        </p:spPr>
        <p:txBody>
          <a:bodyPr vert="eaVert"/>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A4074E09-6E40-4AB0-A51A-C941992AC643}"/>
              </a:ext>
            </a:extLst>
          </p:cNvPr>
          <p:cNvSpPr>
            <a:spLocks noGrp="1"/>
          </p:cNvSpPr>
          <p:nvPr>
            <p:ph type="body" orient="vert" idx="1"/>
          </p:nvPr>
        </p:nvSpPr>
        <p:spPr>
          <a:xfrm>
            <a:off x="838200" y="365125"/>
            <a:ext cx="7734300" cy="5811838"/>
          </a:xfrm>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D820C95F-1BB9-4821-9335-77531C8D4FF7}"/>
              </a:ext>
            </a:extLst>
          </p:cNvPr>
          <p:cNvSpPr>
            <a:spLocks noGrp="1"/>
          </p:cNvSpPr>
          <p:nvPr>
            <p:ph type="dt" sz="half" idx="10"/>
          </p:nvPr>
        </p:nvSpPr>
        <p:spPr/>
        <p:txBody>
          <a:bodyPr/>
          <a:lstStyle/>
          <a:p>
            <a:fld id="{6D7FF46D-A8AD-4D96-86B8-AA14BD95FE95}" type="datetimeFigureOut">
              <a:rPr lang="pt-PT" smtClean="0"/>
              <a:t>19/04/2022</a:t>
            </a:fld>
            <a:endParaRPr lang="pt-PT"/>
          </a:p>
        </p:txBody>
      </p:sp>
      <p:sp>
        <p:nvSpPr>
          <p:cNvPr id="5" name="Marcador de Posição do Rodapé 4">
            <a:extLst>
              <a:ext uri="{FF2B5EF4-FFF2-40B4-BE49-F238E27FC236}">
                <a16:creationId xmlns:a16="http://schemas.microsoft.com/office/drawing/2014/main" id="{D3EA4072-848B-4C79-A0E5-BB5C92153B3C}"/>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6EB018F3-6C1A-49C5-9D66-161E562314D9}"/>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32561081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1">
            <a:alpha val="50000"/>
          </a:schemeClr>
        </a:solidFill>
        <a:effectLst/>
      </p:bgPr>
    </p:bg>
    <p:spTree>
      <p:nvGrpSpPr>
        <p:cNvPr id="1" name=""/>
        <p:cNvGrpSpPr/>
        <p:nvPr/>
      </p:nvGrpSpPr>
      <p:grpSpPr>
        <a:xfrm>
          <a:off x="0" y="0"/>
          <a:ext cx="0" cy="0"/>
          <a:chOff x="0" y="0"/>
          <a:chExt cx="0" cy="0"/>
        </a:xfrm>
      </p:grpSpPr>
      <p:sp>
        <p:nvSpPr>
          <p:cNvPr id="3" name="Slide Number Placeholder 7">
            <a:extLst>
              <a:ext uri="{FF2B5EF4-FFF2-40B4-BE49-F238E27FC236}">
                <a16:creationId xmlns:a16="http://schemas.microsoft.com/office/drawing/2014/main" id="{DDA95657-A81C-4F35-9DD7-3CE87856D6C9}"/>
              </a:ext>
            </a:extLst>
          </p:cNvPr>
          <p:cNvSpPr>
            <a:spLocks noGrp="1"/>
          </p:cNvSpPr>
          <p:nvPr>
            <p:ph type="sldNum" sz="quarter" idx="4"/>
          </p:nvPr>
        </p:nvSpPr>
        <p:spPr>
          <a:xfrm>
            <a:off x="11364961" y="6492875"/>
            <a:ext cx="757016" cy="365125"/>
          </a:xfrm>
          <a:prstGeom prst="rect">
            <a:avLst/>
          </a:prstGeom>
        </p:spPr>
        <p:txBody>
          <a:bodyPr vert="horz" lIns="91440" tIns="45720" rIns="91440" bIns="45720" rtlCol="0" anchor="ctr"/>
          <a:lstStyle>
            <a:lvl1pPr algn="r">
              <a:defRPr sz="1000" b="0" i="0">
                <a:solidFill>
                  <a:schemeClr val="bg1">
                    <a:lumMod val="50000"/>
                  </a:schemeClr>
                </a:solidFill>
                <a:latin typeface="Segoe UI Light" panose="020B0502040204020203" pitchFamily="34" charset="0"/>
                <a:cs typeface="Segoe UI Light" panose="020B0502040204020203" pitchFamily="34" charset="0"/>
              </a:defRPr>
            </a:lvl1pPr>
          </a:lstStyle>
          <a:p>
            <a:fld id="{DB9EDCC1-C010-A149-ADED-33D873045A05}" type="slidenum">
              <a:rPr lang="en-PT" smtClean="0"/>
              <a:pPr/>
              <a:t>‹nº›</a:t>
            </a:fld>
            <a:endParaRPr lang="en-PT"/>
          </a:p>
        </p:txBody>
      </p:sp>
    </p:spTree>
    <p:extLst>
      <p:ext uri="{BB962C8B-B14F-4D97-AF65-F5344CB8AC3E}">
        <p14:creationId xmlns:p14="http://schemas.microsoft.com/office/powerpoint/2010/main" val="39692289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DD53F-5851-E141-ADA5-C6DBF34842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FE5D31-515D-BE48-BCD2-7274247129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4A2981A-0C2F-1445-806C-F51E3A422B14}"/>
              </a:ext>
            </a:extLst>
          </p:cNvPr>
          <p:cNvSpPr>
            <a:spLocks noGrp="1"/>
          </p:cNvSpPr>
          <p:nvPr>
            <p:ph type="dt" sz="half" idx="10"/>
          </p:nvPr>
        </p:nvSpPr>
        <p:spPr/>
        <p:txBody>
          <a:bodyPr/>
          <a:lstStyle/>
          <a:p>
            <a:fld id="{D22361DA-49C2-BA44-9B6D-50CEBA8777CB}" type="datetimeFigureOut">
              <a:rPr lang="en-US" smtClean="0"/>
              <a:t>4/19/2022</a:t>
            </a:fld>
            <a:endParaRPr lang="en-US"/>
          </a:p>
        </p:txBody>
      </p:sp>
      <p:sp>
        <p:nvSpPr>
          <p:cNvPr id="5" name="Footer Placeholder 4">
            <a:extLst>
              <a:ext uri="{FF2B5EF4-FFF2-40B4-BE49-F238E27FC236}">
                <a16:creationId xmlns:a16="http://schemas.microsoft.com/office/drawing/2014/main" id="{E9F8DA7A-65A0-2944-AAEB-8718662D83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5BF4AC-209A-4C4D-8F13-52F89FCA6DE7}"/>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8411687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ndic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3" name="Rectangle 12">
            <a:hlinkClick r:id="rId3" action="ppaction://hlinksldjump"/>
            <a:extLst>
              <a:ext uri="{FF2B5EF4-FFF2-40B4-BE49-F238E27FC236}">
                <a16:creationId xmlns:a16="http://schemas.microsoft.com/office/drawing/2014/main" id="{A67E95FB-A418-9547-81D2-3B9A5DA29B0E}"/>
              </a:ext>
            </a:extLst>
          </p:cNvPr>
          <p:cNvSpPr/>
          <p:nvPr userDrawn="1"/>
        </p:nvSpPr>
        <p:spPr>
          <a:xfrm>
            <a:off x="1031036" y="1551801"/>
            <a:ext cx="92398" cy="276999"/>
          </a:xfrm>
          <a:prstGeom prst="rect">
            <a:avLst/>
          </a:prstGeom>
        </p:spPr>
        <p:txBody>
          <a:bodyPr wrap="none" lIns="0">
            <a:spAutoFit/>
          </a:bodyPr>
          <a:lstStyle/>
          <a:p>
            <a:endParaRPr lang="pt-PT" sz="1200" b="1" dirty="0">
              <a:solidFill>
                <a:schemeClr val="bg1"/>
              </a:solidFill>
              <a:latin typeface="Segoe UI Semibold" panose="020B0502040204020203" pitchFamily="34" charset="0"/>
              <a:cs typeface="Segoe UI Semibold" panose="020B0502040204020203" pitchFamily="34" charset="0"/>
            </a:endParaRPr>
          </a:p>
        </p:txBody>
      </p:sp>
      <p:sp>
        <p:nvSpPr>
          <p:cNvPr id="27" name="TextBox 26">
            <a:hlinkClick r:id="" action="ppaction://noaction"/>
            <a:extLst>
              <a:ext uri="{FF2B5EF4-FFF2-40B4-BE49-F238E27FC236}">
                <a16:creationId xmlns:a16="http://schemas.microsoft.com/office/drawing/2014/main" id="{A1418C7C-1461-854E-AA75-60BB5F484C2A}"/>
              </a:ext>
            </a:extLst>
          </p:cNvPr>
          <p:cNvSpPr txBox="1"/>
          <p:nvPr/>
        </p:nvSpPr>
        <p:spPr>
          <a:xfrm>
            <a:off x="1571110" y="2950719"/>
            <a:ext cx="2245564" cy="261610"/>
          </a:xfrm>
          <a:prstGeom prst="rect">
            <a:avLst/>
          </a:prstGeom>
          <a:noFill/>
        </p:spPr>
        <p:txBody>
          <a:bodyPr wrap="square" lIns="0" tIns="0" rtlCol="0" anchor="ctr">
            <a:spAutoFit/>
          </a:bodyPr>
          <a:lstStyle/>
          <a:p>
            <a:endParaRPr lang="pt-PT" sz="1400" dirty="0">
              <a:solidFill>
                <a:schemeClr val="bg1"/>
              </a:solidFill>
              <a:latin typeface="Segoe UI Light" panose="020B0502040204020203" pitchFamily="34" charset="0"/>
              <a:cs typeface="Segoe UI Light" panose="020B0502040204020203" pitchFamily="34" charset="0"/>
            </a:endParaRPr>
          </a:p>
        </p:txBody>
      </p:sp>
      <p:sp>
        <p:nvSpPr>
          <p:cNvPr id="31" name="Google Shape;2027;p24">
            <a:extLst>
              <a:ext uri="{FF2B5EF4-FFF2-40B4-BE49-F238E27FC236}">
                <a16:creationId xmlns:a16="http://schemas.microsoft.com/office/drawing/2014/main" id="{A3B4E01E-D2AB-674D-B03B-902B349DD655}"/>
              </a:ext>
            </a:extLst>
          </p:cNvPr>
          <p:cNvSpPr/>
          <p:nvPr userDrawn="1"/>
        </p:nvSpPr>
        <p:spPr>
          <a:xfrm>
            <a:off x="785258" y="4349539"/>
            <a:ext cx="245778" cy="0"/>
          </a:xfrm>
          <a:custGeom>
            <a:avLst/>
            <a:gdLst/>
            <a:ahLst/>
            <a:cxnLst/>
            <a:rect l="l" t="t" r="r" b="b"/>
            <a:pathLst>
              <a:path w="736641" h="520590" extrusionOk="0">
                <a:moveTo>
                  <a:pt x="723941" y="0"/>
                </a:moveTo>
                <a:lnTo>
                  <a:pt x="15241" y="0"/>
                </a:lnTo>
                <a:cubicBezTo>
                  <a:pt x="6350" y="0"/>
                  <a:pt x="0" y="6349"/>
                  <a:pt x="0" y="15236"/>
                </a:cubicBezTo>
                <a:lnTo>
                  <a:pt x="0" y="369492"/>
                </a:lnTo>
                <a:cubicBezTo>
                  <a:pt x="0" y="378379"/>
                  <a:pt x="6350" y="384728"/>
                  <a:pt x="15241" y="384728"/>
                </a:cubicBezTo>
                <a:lnTo>
                  <a:pt x="723941" y="384728"/>
                </a:lnTo>
                <a:cubicBezTo>
                  <a:pt x="732831" y="384728"/>
                  <a:pt x="739182" y="378379"/>
                  <a:pt x="739182" y="369492"/>
                </a:cubicBezTo>
                <a:lnTo>
                  <a:pt x="739182" y="15236"/>
                </a:lnTo>
                <a:cubicBezTo>
                  <a:pt x="739182" y="6349"/>
                  <a:pt x="732831" y="0"/>
                  <a:pt x="723941" y="0"/>
                </a:cubicBezTo>
                <a:close/>
                <a:moveTo>
                  <a:pt x="708700" y="354254"/>
                </a:moveTo>
                <a:lnTo>
                  <a:pt x="30482" y="354254"/>
                </a:lnTo>
                <a:lnTo>
                  <a:pt x="30482" y="30472"/>
                </a:lnTo>
                <a:lnTo>
                  <a:pt x="708700" y="30472"/>
                </a:lnTo>
                <a:lnTo>
                  <a:pt x="708700" y="354254"/>
                </a:lnTo>
                <a:close/>
                <a:moveTo>
                  <a:pt x="369591" y="450755"/>
                </a:moveTo>
                <a:cubicBezTo>
                  <a:pt x="360700" y="450755"/>
                  <a:pt x="354350" y="444406"/>
                  <a:pt x="354350" y="435517"/>
                </a:cubicBezTo>
                <a:lnTo>
                  <a:pt x="354350" y="405043"/>
                </a:lnTo>
                <a:cubicBezTo>
                  <a:pt x="354350" y="396156"/>
                  <a:pt x="360700" y="389807"/>
                  <a:pt x="369591" y="389807"/>
                </a:cubicBezTo>
                <a:cubicBezTo>
                  <a:pt x="378481" y="389807"/>
                  <a:pt x="384832" y="396156"/>
                  <a:pt x="384832" y="405043"/>
                </a:cubicBezTo>
                <a:lnTo>
                  <a:pt x="384832" y="435517"/>
                </a:lnTo>
                <a:cubicBezTo>
                  <a:pt x="384832" y="444406"/>
                  <a:pt x="378481" y="450755"/>
                  <a:pt x="369591" y="450755"/>
                </a:cubicBezTo>
                <a:close/>
                <a:moveTo>
                  <a:pt x="369591" y="454563"/>
                </a:moveTo>
                <a:cubicBezTo>
                  <a:pt x="349270" y="454563"/>
                  <a:pt x="334029" y="471070"/>
                  <a:pt x="334029" y="490116"/>
                </a:cubicBezTo>
                <a:cubicBezTo>
                  <a:pt x="334029" y="510432"/>
                  <a:pt x="350540" y="525668"/>
                  <a:pt x="369591" y="525668"/>
                </a:cubicBezTo>
                <a:cubicBezTo>
                  <a:pt x="388642" y="525668"/>
                  <a:pt x="405153" y="509162"/>
                  <a:pt x="405153" y="490116"/>
                </a:cubicBezTo>
                <a:cubicBezTo>
                  <a:pt x="405153" y="471070"/>
                  <a:pt x="389912" y="454563"/>
                  <a:pt x="369591" y="454563"/>
                </a:cubicBezTo>
                <a:close/>
                <a:moveTo>
                  <a:pt x="364511" y="490116"/>
                </a:moveTo>
                <a:cubicBezTo>
                  <a:pt x="364511" y="487576"/>
                  <a:pt x="367051" y="485037"/>
                  <a:pt x="369591" y="485037"/>
                </a:cubicBezTo>
                <a:cubicBezTo>
                  <a:pt x="372131" y="485037"/>
                  <a:pt x="374671" y="487576"/>
                  <a:pt x="374671" y="490116"/>
                </a:cubicBezTo>
                <a:cubicBezTo>
                  <a:pt x="375941" y="496465"/>
                  <a:pt x="364511" y="496465"/>
                  <a:pt x="364511" y="490116"/>
                </a:cubicBezTo>
                <a:close/>
                <a:moveTo>
                  <a:pt x="134628" y="137130"/>
                </a:moveTo>
                <a:cubicBezTo>
                  <a:pt x="140978" y="140940"/>
                  <a:pt x="148598" y="143479"/>
                  <a:pt x="156219" y="143479"/>
                </a:cubicBezTo>
                <a:cubicBezTo>
                  <a:pt x="170190" y="143479"/>
                  <a:pt x="184160" y="135861"/>
                  <a:pt x="191781" y="123163"/>
                </a:cubicBezTo>
                <a:cubicBezTo>
                  <a:pt x="194321" y="119354"/>
                  <a:pt x="195591" y="114276"/>
                  <a:pt x="196861" y="109197"/>
                </a:cubicBezTo>
                <a:lnTo>
                  <a:pt x="355620" y="125702"/>
                </a:lnTo>
                <a:cubicBezTo>
                  <a:pt x="355620" y="125702"/>
                  <a:pt x="356890" y="125702"/>
                  <a:pt x="356890" y="125702"/>
                </a:cubicBezTo>
                <a:cubicBezTo>
                  <a:pt x="356890" y="125702"/>
                  <a:pt x="356890" y="125702"/>
                  <a:pt x="356890" y="125702"/>
                </a:cubicBezTo>
                <a:lnTo>
                  <a:pt x="248934" y="196809"/>
                </a:lnTo>
                <a:cubicBezTo>
                  <a:pt x="246394" y="192999"/>
                  <a:pt x="242584" y="189189"/>
                  <a:pt x="237503" y="186650"/>
                </a:cubicBezTo>
                <a:cubicBezTo>
                  <a:pt x="227343" y="180301"/>
                  <a:pt x="217182" y="179032"/>
                  <a:pt x="205752" y="181571"/>
                </a:cubicBezTo>
                <a:cubicBezTo>
                  <a:pt x="194321" y="184111"/>
                  <a:pt x="185431" y="190460"/>
                  <a:pt x="180350" y="200617"/>
                </a:cubicBezTo>
                <a:cubicBezTo>
                  <a:pt x="174000" y="210775"/>
                  <a:pt x="172730" y="220932"/>
                  <a:pt x="175270" y="232360"/>
                </a:cubicBezTo>
                <a:cubicBezTo>
                  <a:pt x="177810" y="243788"/>
                  <a:pt x="184160" y="252676"/>
                  <a:pt x="194321" y="257755"/>
                </a:cubicBezTo>
                <a:cubicBezTo>
                  <a:pt x="200671" y="261565"/>
                  <a:pt x="208292" y="264103"/>
                  <a:pt x="215912" y="264103"/>
                </a:cubicBezTo>
                <a:cubicBezTo>
                  <a:pt x="229883" y="264103"/>
                  <a:pt x="242584" y="257755"/>
                  <a:pt x="250204" y="246327"/>
                </a:cubicBezTo>
                <a:lnTo>
                  <a:pt x="396262" y="286959"/>
                </a:lnTo>
                <a:cubicBezTo>
                  <a:pt x="400073" y="295847"/>
                  <a:pt x="405153" y="302195"/>
                  <a:pt x="412773" y="307275"/>
                </a:cubicBezTo>
                <a:cubicBezTo>
                  <a:pt x="419124" y="311084"/>
                  <a:pt x="426744" y="313623"/>
                  <a:pt x="434365" y="313623"/>
                </a:cubicBezTo>
                <a:cubicBezTo>
                  <a:pt x="448335" y="313623"/>
                  <a:pt x="462306" y="306005"/>
                  <a:pt x="469927" y="293308"/>
                </a:cubicBezTo>
                <a:cubicBezTo>
                  <a:pt x="469927" y="293308"/>
                  <a:pt x="469927" y="293308"/>
                  <a:pt x="469927" y="293308"/>
                </a:cubicBezTo>
                <a:cubicBezTo>
                  <a:pt x="472467" y="288229"/>
                  <a:pt x="475007" y="281880"/>
                  <a:pt x="475007" y="276801"/>
                </a:cubicBezTo>
                <a:cubicBezTo>
                  <a:pt x="476277" y="276801"/>
                  <a:pt x="477547" y="276801"/>
                  <a:pt x="477547" y="275531"/>
                </a:cubicBezTo>
                <a:lnTo>
                  <a:pt x="599474" y="201886"/>
                </a:lnTo>
                <a:cubicBezTo>
                  <a:pt x="603284" y="203157"/>
                  <a:pt x="605824" y="203157"/>
                  <a:pt x="609635" y="203157"/>
                </a:cubicBezTo>
                <a:cubicBezTo>
                  <a:pt x="623605" y="203157"/>
                  <a:pt x="637576" y="195538"/>
                  <a:pt x="645197" y="182840"/>
                </a:cubicBezTo>
                <a:cubicBezTo>
                  <a:pt x="651547" y="172683"/>
                  <a:pt x="652817" y="162525"/>
                  <a:pt x="650277" y="151097"/>
                </a:cubicBezTo>
                <a:cubicBezTo>
                  <a:pt x="647737" y="139671"/>
                  <a:pt x="641386" y="130782"/>
                  <a:pt x="631226" y="125702"/>
                </a:cubicBezTo>
                <a:cubicBezTo>
                  <a:pt x="621065" y="119354"/>
                  <a:pt x="610905" y="118084"/>
                  <a:pt x="599474" y="120625"/>
                </a:cubicBezTo>
                <a:cubicBezTo>
                  <a:pt x="588043" y="123163"/>
                  <a:pt x="579153" y="129512"/>
                  <a:pt x="574072" y="139671"/>
                </a:cubicBezTo>
                <a:cubicBezTo>
                  <a:pt x="567722" y="149827"/>
                  <a:pt x="566452" y="159986"/>
                  <a:pt x="568992" y="171414"/>
                </a:cubicBezTo>
                <a:cubicBezTo>
                  <a:pt x="570262" y="175222"/>
                  <a:pt x="571532" y="179032"/>
                  <a:pt x="574072" y="181571"/>
                </a:cubicBezTo>
                <a:lnTo>
                  <a:pt x="467386" y="245057"/>
                </a:lnTo>
                <a:cubicBezTo>
                  <a:pt x="464846" y="241249"/>
                  <a:pt x="459766" y="237439"/>
                  <a:pt x="455956" y="233630"/>
                </a:cubicBezTo>
                <a:cubicBezTo>
                  <a:pt x="436905" y="222203"/>
                  <a:pt x="410233" y="228552"/>
                  <a:pt x="398802" y="247598"/>
                </a:cubicBezTo>
                <a:cubicBezTo>
                  <a:pt x="397533" y="248867"/>
                  <a:pt x="397533" y="251406"/>
                  <a:pt x="396262" y="252676"/>
                </a:cubicBezTo>
                <a:lnTo>
                  <a:pt x="269255" y="217124"/>
                </a:lnTo>
                <a:lnTo>
                  <a:pt x="375941" y="147289"/>
                </a:lnTo>
                <a:cubicBezTo>
                  <a:pt x="382292" y="151097"/>
                  <a:pt x="388642" y="152368"/>
                  <a:pt x="396262" y="152368"/>
                </a:cubicBezTo>
                <a:cubicBezTo>
                  <a:pt x="410233" y="152368"/>
                  <a:pt x="424204" y="144748"/>
                  <a:pt x="431824" y="132051"/>
                </a:cubicBezTo>
                <a:lnTo>
                  <a:pt x="431824" y="132051"/>
                </a:lnTo>
                <a:cubicBezTo>
                  <a:pt x="443255" y="111736"/>
                  <a:pt x="436905" y="86341"/>
                  <a:pt x="417854" y="74913"/>
                </a:cubicBezTo>
                <a:cubicBezTo>
                  <a:pt x="397533" y="63487"/>
                  <a:pt x="372131" y="69835"/>
                  <a:pt x="360700" y="88881"/>
                </a:cubicBezTo>
                <a:cubicBezTo>
                  <a:pt x="359430" y="90151"/>
                  <a:pt x="359430" y="91420"/>
                  <a:pt x="359430" y="92690"/>
                </a:cubicBezTo>
                <a:cubicBezTo>
                  <a:pt x="359430" y="92690"/>
                  <a:pt x="359430" y="92690"/>
                  <a:pt x="358160" y="92690"/>
                </a:cubicBezTo>
                <a:lnTo>
                  <a:pt x="193051" y="76184"/>
                </a:lnTo>
                <a:cubicBezTo>
                  <a:pt x="191781" y="76184"/>
                  <a:pt x="191781" y="76184"/>
                  <a:pt x="190511" y="76184"/>
                </a:cubicBezTo>
                <a:cubicBezTo>
                  <a:pt x="186701" y="71105"/>
                  <a:pt x="182890" y="66025"/>
                  <a:pt x="177810" y="63487"/>
                </a:cubicBezTo>
                <a:cubicBezTo>
                  <a:pt x="167649" y="57138"/>
                  <a:pt x="157489" y="55867"/>
                  <a:pt x="146058" y="58407"/>
                </a:cubicBezTo>
                <a:cubicBezTo>
                  <a:pt x="134628" y="60946"/>
                  <a:pt x="125737" y="67295"/>
                  <a:pt x="120657" y="77453"/>
                </a:cubicBezTo>
                <a:cubicBezTo>
                  <a:pt x="114306" y="87610"/>
                  <a:pt x="113036" y="97769"/>
                  <a:pt x="115577" y="109197"/>
                </a:cubicBezTo>
                <a:cubicBezTo>
                  <a:pt x="118117" y="121894"/>
                  <a:pt x="124467" y="130782"/>
                  <a:pt x="134628" y="137130"/>
                </a:cubicBezTo>
                <a:close/>
                <a:moveTo>
                  <a:pt x="602014" y="156176"/>
                </a:moveTo>
                <a:cubicBezTo>
                  <a:pt x="603284" y="153637"/>
                  <a:pt x="605824" y="151097"/>
                  <a:pt x="609635" y="151097"/>
                </a:cubicBezTo>
                <a:cubicBezTo>
                  <a:pt x="610905" y="151097"/>
                  <a:pt x="610905" y="151097"/>
                  <a:pt x="612175" y="151097"/>
                </a:cubicBezTo>
                <a:cubicBezTo>
                  <a:pt x="614715" y="151097"/>
                  <a:pt x="615985" y="151097"/>
                  <a:pt x="618525" y="152368"/>
                </a:cubicBezTo>
                <a:cubicBezTo>
                  <a:pt x="621065" y="153637"/>
                  <a:pt x="622335" y="156176"/>
                  <a:pt x="623605" y="158717"/>
                </a:cubicBezTo>
                <a:cubicBezTo>
                  <a:pt x="624875" y="161255"/>
                  <a:pt x="623605" y="165065"/>
                  <a:pt x="622335" y="167604"/>
                </a:cubicBezTo>
                <a:cubicBezTo>
                  <a:pt x="619795" y="171414"/>
                  <a:pt x="615985" y="173953"/>
                  <a:pt x="610905" y="172683"/>
                </a:cubicBezTo>
                <a:cubicBezTo>
                  <a:pt x="609635" y="171414"/>
                  <a:pt x="607094" y="170143"/>
                  <a:pt x="605824" y="170143"/>
                </a:cubicBezTo>
                <a:cubicBezTo>
                  <a:pt x="603284" y="168873"/>
                  <a:pt x="602014" y="166335"/>
                  <a:pt x="602014" y="163794"/>
                </a:cubicBezTo>
                <a:cubicBezTo>
                  <a:pt x="599474" y="161255"/>
                  <a:pt x="600744" y="158717"/>
                  <a:pt x="602014" y="156176"/>
                </a:cubicBezTo>
                <a:close/>
                <a:moveTo>
                  <a:pt x="226073" y="228552"/>
                </a:moveTo>
                <a:cubicBezTo>
                  <a:pt x="222263" y="233630"/>
                  <a:pt x="215912" y="236170"/>
                  <a:pt x="210832" y="232360"/>
                </a:cubicBezTo>
                <a:cubicBezTo>
                  <a:pt x="208292" y="231091"/>
                  <a:pt x="207022" y="228552"/>
                  <a:pt x="205752" y="226011"/>
                </a:cubicBezTo>
                <a:cubicBezTo>
                  <a:pt x="204482" y="223473"/>
                  <a:pt x="205752" y="219663"/>
                  <a:pt x="207022" y="217124"/>
                </a:cubicBezTo>
                <a:cubicBezTo>
                  <a:pt x="208292" y="214584"/>
                  <a:pt x="210832" y="212045"/>
                  <a:pt x="214642" y="212045"/>
                </a:cubicBezTo>
                <a:cubicBezTo>
                  <a:pt x="215912" y="212045"/>
                  <a:pt x="215912" y="212045"/>
                  <a:pt x="217182" y="212045"/>
                </a:cubicBezTo>
                <a:cubicBezTo>
                  <a:pt x="219722" y="212045"/>
                  <a:pt x="220992" y="212045"/>
                  <a:pt x="223533" y="213314"/>
                </a:cubicBezTo>
                <a:cubicBezTo>
                  <a:pt x="226073" y="214584"/>
                  <a:pt x="227343" y="217124"/>
                  <a:pt x="228613" y="219663"/>
                </a:cubicBezTo>
                <a:cubicBezTo>
                  <a:pt x="228613" y="222203"/>
                  <a:pt x="228613" y="226011"/>
                  <a:pt x="226073" y="228552"/>
                </a:cubicBezTo>
                <a:close/>
                <a:moveTo>
                  <a:pt x="425474" y="265373"/>
                </a:moveTo>
                <a:cubicBezTo>
                  <a:pt x="428014" y="261565"/>
                  <a:pt x="431824" y="260295"/>
                  <a:pt x="435635" y="260295"/>
                </a:cubicBezTo>
                <a:cubicBezTo>
                  <a:pt x="438175" y="260295"/>
                  <a:pt x="439445" y="260295"/>
                  <a:pt x="441985" y="261565"/>
                </a:cubicBezTo>
                <a:cubicBezTo>
                  <a:pt x="447065" y="265373"/>
                  <a:pt x="449605" y="271722"/>
                  <a:pt x="445795" y="276801"/>
                </a:cubicBezTo>
                <a:cubicBezTo>
                  <a:pt x="441985" y="281880"/>
                  <a:pt x="435635" y="284419"/>
                  <a:pt x="430554" y="280611"/>
                </a:cubicBezTo>
                <a:cubicBezTo>
                  <a:pt x="428014" y="279341"/>
                  <a:pt x="426744" y="276801"/>
                  <a:pt x="425474" y="272992"/>
                </a:cubicBezTo>
                <a:cubicBezTo>
                  <a:pt x="424204" y="271722"/>
                  <a:pt x="424204" y="267913"/>
                  <a:pt x="425474" y="265373"/>
                </a:cubicBezTo>
                <a:close/>
                <a:moveTo>
                  <a:pt x="386102" y="107927"/>
                </a:moveTo>
                <a:cubicBezTo>
                  <a:pt x="388642" y="104117"/>
                  <a:pt x="392452" y="102848"/>
                  <a:pt x="396262" y="102848"/>
                </a:cubicBezTo>
                <a:cubicBezTo>
                  <a:pt x="398802" y="102848"/>
                  <a:pt x="400073" y="102848"/>
                  <a:pt x="402613" y="104117"/>
                </a:cubicBezTo>
                <a:cubicBezTo>
                  <a:pt x="407693" y="107927"/>
                  <a:pt x="410233" y="114276"/>
                  <a:pt x="406423" y="119354"/>
                </a:cubicBezTo>
                <a:cubicBezTo>
                  <a:pt x="402613" y="124433"/>
                  <a:pt x="396262" y="126973"/>
                  <a:pt x="391182" y="123163"/>
                </a:cubicBezTo>
                <a:cubicBezTo>
                  <a:pt x="388642" y="121894"/>
                  <a:pt x="387372" y="119354"/>
                  <a:pt x="386102" y="116815"/>
                </a:cubicBezTo>
                <a:cubicBezTo>
                  <a:pt x="384832" y="113005"/>
                  <a:pt x="384832" y="110466"/>
                  <a:pt x="386102" y="107927"/>
                </a:cubicBezTo>
                <a:close/>
                <a:moveTo>
                  <a:pt x="146058" y="95230"/>
                </a:moveTo>
                <a:cubicBezTo>
                  <a:pt x="147328" y="92690"/>
                  <a:pt x="149869" y="90151"/>
                  <a:pt x="153679" y="90151"/>
                </a:cubicBezTo>
                <a:cubicBezTo>
                  <a:pt x="154949" y="90151"/>
                  <a:pt x="154949" y="90151"/>
                  <a:pt x="156219" y="90151"/>
                </a:cubicBezTo>
                <a:cubicBezTo>
                  <a:pt x="158759" y="90151"/>
                  <a:pt x="160029" y="90151"/>
                  <a:pt x="162569" y="91420"/>
                </a:cubicBezTo>
                <a:cubicBezTo>
                  <a:pt x="165109" y="92690"/>
                  <a:pt x="166379" y="95230"/>
                  <a:pt x="167649" y="97769"/>
                </a:cubicBezTo>
                <a:cubicBezTo>
                  <a:pt x="168920" y="100308"/>
                  <a:pt x="167649" y="104117"/>
                  <a:pt x="166379" y="106656"/>
                </a:cubicBezTo>
                <a:cubicBezTo>
                  <a:pt x="162569" y="111736"/>
                  <a:pt x="156219" y="114276"/>
                  <a:pt x="151138" y="110466"/>
                </a:cubicBezTo>
                <a:cubicBezTo>
                  <a:pt x="148598" y="109197"/>
                  <a:pt x="147328" y="106656"/>
                  <a:pt x="146058" y="104117"/>
                </a:cubicBezTo>
                <a:cubicBezTo>
                  <a:pt x="144788" y="100308"/>
                  <a:pt x="144788" y="97769"/>
                  <a:pt x="146058" y="95230"/>
                </a:cubicBezTo>
                <a:close/>
              </a:path>
            </a:pathLst>
          </a:custGeom>
          <a:solidFill>
            <a:srgbClr val="FFFFFF">
              <a:alpha val="94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pic>
        <p:nvPicPr>
          <p:cNvPr id="83" name="Picture 82">
            <a:extLst>
              <a:ext uri="{FF2B5EF4-FFF2-40B4-BE49-F238E27FC236}">
                <a16:creationId xmlns:a16="http://schemas.microsoft.com/office/drawing/2014/main" id="{7719839A-38E7-8442-B660-E52B9255929B}"/>
              </a:ext>
            </a:extLst>
          </p:cNvPr>
          <p:cNvPicPr>
            <a:picLocks noChangeAspect="1"/>
          </p:cNvPicPr>
          <p:nvPr userDrawn="1"/>
        </p:nvPicPr>
        <p:blipFill>
          <a:blip r:embed="rId4"/>
          <a:srcRect/>
          <a:stretch/>
        </p:blipFill>
        <p:spPr>
          <a:xfrm>
            <a:off x="11010789" y="152400"/>
            <a:ext cx="1074779" cy="389895"/>
          </a:xfrm>
          <a:prstGeom prst="rect">
            <a:avLst/>
          </a:prstGeom>
        </p:spPr>
      </p:pic>
      <p:sp>
        <p:nvSpPr>
          <p:cNvPr id="84" name="Slide Number Placeholder 5">
            <a:extLst>
              <a:ext uri="{FF2B5EF4-FFF2-40B4-BE49-F238E27FC236}">
                <a16:creationId xmlns:a16="http://schemas.microsoft.com/office/drawing/2014/main" id="{EFBF2AC6-58C0-7F44-8ED2-E4E15129B4A9}"/>
              </a:ext>
            </a:extLst>
          </p:cNvPr>
          <p:cNvSpPr>
            <a:spLocks noGrp="1"/>
          </p:cNvSpPr>
          <p:nvPr>
            <p:ph type="sldNum" sz="quarter" idx="4"/>
          </p:nvPr>
        </p:nvSpPr>
        <p:spPr>
          <a:xfrm>
            <a:off x="9342368" y="6340475"/>
            <a:ext cx="2743200" cy="365125"/>
          </a:xfrm>
          <a:prstGeom prst="rect">
            <a:avLst/>
          </a:prstGeom>
        </p:spPr>
        <p:txBody>
          <a:bodyPr vert="horz" lIns="91440" tIns="45720" rIns="91440" bIns="45720" rtlCol="0" anchor="ctr"/>
          <a:lstStyle>
            <a:lvl1pPr algn="r">
              <a:defRPr sz="12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‹nº›</a:t>
            </a:fld>
            <a:endParaRPr lang="en-US"/>
          </a:p>
        </p:txBody>
      </p:sp>
      <p:sp>
        <p:nvSpPr>
          <p:cNvPr id="99" name="Rectangle 98">
            <a:hlinkClick r:id="rId3" action="ppaction://hlinksldjump"/>
            <a:extLst>
              <a:ext uri="{FF2B5EF4-FFF2-40B4-BE49-F238E27FC236}">
                <a16:creationId xmlns:a16="http://schemas.microsoft.com/office/drawing/2014/main" id="{3CA67134-BD4D-7A47-8C58-B65A0FFE330D}"/>
              </a:ext>
            </a:extLst>
          </p:cNvPr>
          <p:cNvSpPr/>
          <p:nvPr userDrawn="1"/>
        </p:nvSpPr>
        <p:spPr>
          <a:xfrm>
            <a:off x="1384516" y="1828800"/>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1. </a:t>
            </a:r>
            <a:endParaRPr lang="pt-PT" sz="1400" b="1" dirty="0">
              <a:solidFill>
                <a:schemeClr val="bg1"/>
              </a:solidFill>
              <a:latin typeface="Segoe UI" panose="020B0502040204020203" pitchFamily="34" charset="0"/>
              <a:cs typeface="Segoe UI" panose="020B0502040204020203" pitchFamily="34" charset="0"/>
            </a:endParaRPr>
          </a:p>
        </p:txBody>
      </p:sp>
      <p:sp>
        <p:nvSpPr>
          <p:cNvPr id="100" name="Marcador de Posição do Texto 36">
            <a:extLst>
              <a:ext uri="{FF2B5EF4-FFF2-40B4-BE49-F238E27FC236}">
                <a16:creationId xmlns:a16="http://schemas.microsoft.com/office/drawing/2014/main" id="{DD987E16-47ED-B04C-B002-4EBCAFC66ABF}"/>
              </a:ext>
            </a:extLst>
          </p:cNvPr>
          <p:cNvSpPr>
            <a:spLocks noGrp="1"/>
          </p:cNvSpPr>
          <p:nvPr>
            <p:ph type="body" sz="quarter" idx="11" hasCustomPrompt="1"/>
          </p:nvPr>
        </p:nvSpPr>
        <p:spPr>
          <a:xfrm>
            <a:off x="1494811" y="1877661"/>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01" name="Marcador de Posição do Texto 36">
            <a:extLst>
              <a:ext uri="{FF2B5EF4-FFF2-40B4-BE49-F238E27FC236}">
                <a16:creationId xmlns:a16="http://schemas.microsoft.com/office/drawing/2014/main" id="{400E2FD0-83CD-2F4D-8717-B31EBF049CC7}"/>
              </a:ext>
            </a:extLst>
          </p:cNvPr>
          <p:cNvSpPr>
            <a:spLocks noGrp="1"/>
          </p:cNvSpPr>
          <p:nvPr>
            <p:ph type="body" sz="quarter" idx="12" hasCustomPrompt="1"/>
          </p:nvPr>
        </p:nvSpPr>
        <p:spPr>
          <a:xfrm>
            <a:off x="1516757" y="2143810"/>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28" name="Rectangle 127">
            <a:hlinkClick r:id="rId3" action="ppaction://hlinksldjump"/>
            <a:extLst>
              <a:ext uri="{FF2B5EF4-FFF2-40B4-BE49-F238E27FC236}">
                <a16:creationId xmlns:a16="http://schemas.microsoft.com/office/drawing/2014/main" id="{ED26F2A8-BD02-CA40-BA4B-5240FB878DA8}"/>
              </a:ext>
            </a:extLst>
          </p:cNvPr>
          <p:cNvSpPr/>
          <p:nvPr userDrawn="1"/>
        </p:nvSpPr>
        <p:spPr>
          <a:xfrm>
            <a:off x="1384253" y="2660319"/>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2. </a:t>
            </a:r>
            <a:endParaRPr lang="pt-PT" sz="1400" b="1" dirty="0">
              <a:solidFill>
                <a:schemeClr val="bg1"/>
              </a:solidFill>
              <a:latin typeface="Segoe UI" panose="020B0502040204020203" pitchFamily="34" charset="0"/>
              <a:cs typeface="Segoe UI" panose="020B0502040204020203" pitchFamily="34" charset="0"/>
            </a:endParaRPr>
          </a:p>
        </p:txBody>
      </p:sp>
      <p:sp>
        <p:nvSpPr>
          <p:cNvPr id="129" name="Marcador de Posição do Texto 36">
            <a:extLst>
              <a:ext uri="{FF2B5EF4-FFF2-40B4-BE49-F238E27FC236}">
                <a16:creationId xmlns:a16="http://schemas.microsoft.com/office/drawing/2014/main" id="{2BDEE70E-7A92-9A4E-BB93-505EA84AE654}"/>
              </a:ext>
            </a:extLst>
          </p:cNvPr>
          <p:cNvSpPr>
            <a:spLocks noGrp="1"/>
          </p:cNvSpPr>
          <p:nvPr>
            <p:ph type="body" sz="quarter" idx="23" hasCustomPrompt="1"/>
          </p:nvPr>
        </p:nvSpPr>
        <p:spPr>
          <a:xfrm>
            <a:off x="1494548" y="2709180"/>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30" name="Marcador de Posição do Texto 36">
            <a:extLst>
              <a:ext uri="{FF2B5EF4-FFF2-40B4-BE49-F238E27FC236}">
                <a16:creationId xmlns:a16="http://schemas.microsoft.com/office/drawing/2014/main" id="{7F423149-A4AD-8945-A42C-08A8438EA42F}"/>
              </a:ext>
            </a:extLst>
          </p:cNvPr>
          <p:cNvSpPr>
            <a:spLocks noGrp="1"/>
          </p:cNvSpPr>
          <p:nvPr>
            <p:ph type="body" sz="quarter" idx="24" hasCustomPrompt="1"/>
          </p:nvPr>
        </p:nvSpPr>
        <p:spPr>
          <a:xfrm>
            <a:off x="1516494" y="2975329"/>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34" name="Rectangle 133">
            <a:hlinkClick r:id="rId3" action="ppaction://hlinksldjump"/>
            <a:extLst>
              <a:ext uri="{FF2B5EF4-FFF2-40B4-BE49-F238E27FC236}">
                <a16:creationId xmlns:a16="http://schemas.microsoft.com/office/drawing/2014/main" id="{5BB4F215-C215-D642-8F39-B5321519145B}"/>
              </a:ext>
            </a:extLst>
          </p:cNvPr>
          <p:cNvSpPr/>
          <p:nvPr userDrawn="1"/>
        </p:nvSpPr>
        <p:spPr>
          <a:xfrm>
            <a:off x="1396281" y="3486825"/>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3. </a:t>
            </a:r>
            <a:endParaRPr lang="pt-PT" sz="1400" b="1" dirty="0">
              <a:solidFill>
                <a:schemeClr val="bg1"/>
              </a:solidFill>
              <a:latin typeface="Segoe UI" panose="020B0502040204020203" pitchFamily="34" charset="0"/>
              <a:cs typeface="Segoe UI" panose="020B0502040204020203" pitchFamily="34" charset="0"/>
            </a:endParaRPr>
          </a:p>
        </p:txBody>
      </p:sp>
      <p:sp>
        <p:nvSpPr>
          <p:cNvPr id="135" name="Marcador de Posição do Texto 36">
            <a:extLst>
              <a:ext uri="{FF2B5EF4-FFF2-40B4-BE49-F238E27FC236}">
                <a16:creationId xmlns:a16="http://schemas.microsoft.com/office/drawing/2014/main" id="{71FB2597-E989-F44F-9138-B8A12F86B7A2}"/>
              </a:ext>
            </a:extLst>
          </p:cNvPr>
          <p:cNvSpPr>
            <a:spLocks noGrp="1"/>
          </p:cNvSpPr>
          <p:nvPr>
            <p:ph type="body" sz="quarter" idx="25" hasCustomPrompt="1"/>
          </p:nvPr>
        </p:nvSpPr>
        <p:spPr>
          <a:xfrm>
            <a:off x="1506576" y="3535686"/>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36" name="Marcador de Posição do Texto 36">
            <a:extLst>
              <a:ext uri="{FF2B5EF4-FFF2-40B4-BE49-F238E27FC236}">
                <a16:creationId xmlns:a16="http://schemas.microsoft.com/office/drawing/2014/main" id="{C3E7BF5F-43DF-F743-8574-E73DBEBA6E20}"/>
              </a:ext>
            </a:extLst>
          </p:cNvPr>
          <p:cNvSpPr>
            <a:spLocks noGrp="1"/>
          </p:cNvSpPr>
          <p:nvPr>
            <p:ph type="body" sz="quarter" idx="26" hasCustomPrompt="1"/>
          </p:nvPr>
        </p:nvSpPr>
        <p:spPr>
          <a:xfrm>
            <a:off x="1528522" y="3801835"/>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40" name="Rectangle 139">
            <a:hlinkClick r:id="rId3" action="ppaction://hlinksldjump"/>
            <a:extLst>
              <a:ext uri="{FF2B5EF4-FFF2-40B4-BE49-F238E27FC236}">
                <a16:creationId xmlns:a16="http://schemas.microsoft.com/office/drawing/2014/main" id="{7F4ECA7E-32A0-6D45-875B-16ED350625D1}"/>
              </a:ext>
            </a:extLst>
          </p:cNvPr>
          <p:cNvSpPr/>
          <p:nvPr userDrawn="1"/>
        </p:nvSpPr>
        <p:spPr>
          <a:xfrm>
            <a:off x="1398739" y="4327197"/>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4. </a:t>
            </a:r>
            <a:endParaRPr lang="pt-PT" sz="1400" b="1" dirty="0">
              <a:solidFill>
                <a:schemeClr val="bg1"/>
              </a:solidFill>
              <a:latin typeface="Segoe UI" panose="020B0502040204020203" pitchFamily="34" charset="0"/>
              <a:cs typeface="Segoe UI" panose="020B0502040204020203" pitchFamily="34" charset="0"/>
            </a:endParaRPr>
          </a:p>
        </p:txBody>
      </p:sp>
      <p:sp>
        <p:nvSpPr>
          <p:cNvPr id="141" name="Marcador de Posição do Texto 36">
            <a:extLst>
              <a:ext uri="{FF2B5EF4-FFF2-40B4-BE49-F238E27FC236}">
                <a16:creationId xmlns:a16="http://schemas.microsoft.com/office/drawing/2014/main" id="{5073230C-4EEB-624C-8AEB-BD6F6CB74533}"/>
              </a:ext>
            </a:extLst>
          </p:cNvPr>
          <p:cNvSpPr>
            <a:spLocks noGrp="1"/>
          </p:cNvSpPr>
          <p:nvPr>
            <p:ph type="body" sz="quarter" idx="27" hasCustomPrompt="1"/>
          </p:nvPr>
        </p:nvSpPr>
        <p:spPr>
          <a:xfrm>
            <a:off x="1509034" y="4376058"/>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42" name="Marcador de Posição do Texto 36">
            <a:extLst>
              <a:ext uri="{FF2B5EF4-FFF2-40B4-BE49-F238E27FC236}">
                <a16:creationId xmlns:a16="http://schemas.microsoft.com/office/drawing/2014/main" id="{A408C168-19E8-2F46-BE9B-48EC542C0729}"/>
              </a:ext>
            </a:extLst>
          </p:cNvPr>
          <p:cNvSpPr>
            <a:spLocks noGrp="1"/>
          </p:cNvSpPr>
          <p:nvPr>
            <p:ph type="body" sz="quarter" idx="28" hasCustomPrompt="1"/>
          </p:nvPr>
        </p:nvSpPr>
        <p:spPr>
          <a:xfrm>
            <a:off x="1530980" y="4642207"/>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46" name="Rectangle 145">
            <a:hlinkClick r:id="rId3" action="ppaction://hlinksldjump"/>
            <a:extLst>
              <a:ext uri="{FF2B5EF4-FFF2-40B4-BE49-F238E27FC236}">
                <a16:creationId xmlns:a16="http://schemas.microsoft.com/office/drawing/2014/main" id="{CBEEB21D-9CFF-B747-98E1-E868006A2A4F}"/>
              </a:ext>
            </a:extLst>
          </p:cNvPr>
          <p:cNvSpPr/>
          <p:nvPr userDrawn="1"/>
        </p:nvSpPr>
        <p:spPr>
          <a:xfrm>
            <a:off x="1396281" y="5172736"/>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5. </a:t>
            </a:r>
            <a:endParaRPr lang="pt-PT" sz="1400" b="1" dirty="0">
              <a:solidFill>
                <a:schemeClr val="bg1"/>
              </a:solidFill>
              <a:latin typeface="Segoe UI" panose="020B0502040204020203" pitchFamily="34" charset="0"/>
              <a:cs typeface="Segoe UI" panose="020B0502040204020203" pitchFamily="34" charset="0"/>
            </a:endParaRPr>
          </a:p>
        </p:txBody>
      </p:sp>
      <p:sp>
        <p:nvSpPr>
          <p:cNvPr id="147" name="Marcador de Posição do Texto 36">
            <a:extLst>
              <a:ext uri="{FF2B5EF4-FFF2-40B4-BE49-F238E27FC236}">
                <a16:creationId xmlns:a16="http://schemas.microsoft.com/office/drawing/2014/main" id="{5ADB26DD-583A-3449-B877-881BA8E3C78B}"/>
              </a:ext>
            </a:extLst>
          </p:cNvPr>
          <p:cNvSpPr>
            <a:spLocks noGrp="1"/>
          </p:cNvSpPr>
          <p:nvPr>
            <p:ph type="body" sz="quarter" idx="29" hasCustomPrompt="1"/>
          </p:nvPr>
        </p:nvSpPr>
        <p:spPr>
          <a:xfrm>
            <a:off x="1506576" y="5221597"/>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48" name="Marcador de Posição do Texto 36">
            <a:extLst>
              <a:ext uri="{FF2B5EF4-FFF2-40B4-BE49-F238E27FC236}">
                <a16:creationId xmlns:a16="http://schemas.microsoft.com/office/drawing/2014/main" id="{633A34A5-5F2D-F945-9264-9C6C594FE0D7}"/>
              </a:ext>
            </a:extLst>
          </p:cNvPr>
          <p:cNvSpPr>
            <a:spLocks noGrp="1"/>
          </p:cNvSpPr>
          <p:nvPr>
            <p:ph type="body" sz="quarter" idx="30" hasCustomPrompt="1"/>
          </p:nvPr>
        </p:nvSpPr>
        <p:spPr>
          <a:xfrm>
            <a:off x="1528522" y="5487746"/>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54" name="Rectangle 153">
            <a:hlinkClick r:id="rId3" action="ppaction://hlinksldjump"/>
            <a:extLst>
              <a:ext uri="{FF2B5EF4-FFF2-40B4-BE49-F238E27FC236}">
                <a16:creationId xmlns:a16="http://schemas.microsoft.com/office/drawing/2014/main" id="{A1867316-03C1-EB43-AF5E-031A1A270445}"/>
              </a:ext>
            </a:extLst>
          </p:cNvPr>
          <p:cNvSpPr/>
          <p:nvPr userDrawn="1"/>
        </p:nvSpPr>
        <p:spPr>
          <a:xfrm>
            <a:off x="7152845" y="1828800"/>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6. </a:t>
            </a:r>
            <a:endParaRPr lang="pt-PT" sz="1400" b="1" dirty="0">
              <a:solidFill>
                <a:schemeClr val="bg1"/>
              </a:solidFill>
              <a:latin typeface="Segoe UI" panose="020B0502040204020203" pitchFamily="34" charset="0"/>
              <a:cs typeface="Segoe UI" panose="020B0502040204020203" pitchFamily="34" charset="0"/>
            </a:endParaRPr>
          </a:p>
        </p:txBody>
      </p:sp>
      <p:sp>
        <p:nvSpPr>
          <p:cNvPr id="155" name="Marcador de Posição do Texto 36">
            <a:extLst>
              <a:ext uri="{FF2B5EF4-FFF2-40B4-BE49-F238E27FC236}">
                <a16:creationId xmlns:a16="http://schemas.microsoft.com/office/drawing/2014/main" id="{81085B2C-5ABD-F64B-9276-B19B2CBEDCEA}"/>
              </a:ext>
            </a:extLst>
          </p:cNvPr>
          <p:cNvSpPr>
            <a:spLocks noGrp="1"/>
          </p:cNvSpPr>
          <p:nvPr>
            <p:ph type="body" sz="quarter" idx="33" hasCustomPrompt="1"/>
          </p:nvPr>
        </p:nvSpPr>
        <p:spPr>
          <a:xfrm>
            <a:off x="7263452" y="1877661"/>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56" name="Marcador de Posição do Texto 36">
            <a:extLst>
              <a:ext uri="{FF2B5EF4-FFF2-40B4-BE49-F238E27FC236}">
                <a16:creationId xmlns:a16="http://schemas.microsoft.com/office/drawing/2014/main" id="{D908686D-BBA7-9F4F-874D-8A4C3038938F}"/>
              </a:ext>
            </a:extLst>
          </p:cNvPr>
          <p:cNvSpPr>
            <a:spLocks noGrp="1"/>
          </p:cNvSpPr>
          <p:nvPr>
            <p:ph type="body" sz="quarter" idx="34" hasCustomPrompt="1"/>
          </p:nvPr>
        </p:nvSpPr>
        <p:spPr>
          <a:xfrm>
            <a:off x="7285398" y="2143810"/>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60" name="Rectangle 159">
            <a:hlinkClick r:id="rId3" action="ppaction://hlinksldjump"/>
            <a:extLst>
              <a:ext uri="{FF2B5EF4-FFF2-40B4-BE49-F238E27FC236}">
                <a16:creationId xmlns:a16="http://schemas.microsoft.com/office/drawing/2014/main" id="{208BC109-88D7-C946-B2A0-0F885C69FB2B}"/>
              </a:ext>
            </a:extLst>
          </p:cNvPr>
          <p:cNvSpPr/>
          <p:nvPr userDrawn="1"/>
        </p:nvSpPr>
        <p:spPr>
          <a:xfrm>
            <a:off x="7152845" y="2658784"/>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7. </a:t>
            </a:r>
            <a:endParaRPr lang="pt-PT" sz="1400" b="1" dirty="0">
              <a:solidFill>
                <a:schemeClr val="bg1"/>
              </a:solidFill>
              <a:latin typeface="Segoe UI" panose="020B0502040204020203" pitchFamily="34" charset="0"/>
              <a:cs typeface="Segoe UI" panose="020B0502040204020203" pitchFamily="34" charset="0"/>
            </a:endParaRPr>
          </a:p>
        </p:txBody>
      </p:sp>
      <p:sp>
        <p:nvSpPr>
          <p:cNvPr id="161" name="Marcador de Posição do Texto 36">
            <a:extLst>
              <a:ext uri="{FF2B5EF4-FFF2-40B4-BE49-F238E27FC236}">
                <a16:creationId xmlns:a16="http://schemas.microsoft.com/office/drawing/2014/main" id="{F4AFAE1A-A546-2F42-90F1-EB751995D1AB}"/>
              </a:ext>
            </a:extLst>
          </p:cNvPr>
          <p:cNvSpPr>
            <a:spLocks noGrp="1"/>
          </p:cNvSpPr>
          <p:nvPr>
            <p:ph type="body" sz="quarter" idx="35" hasCustomPrompt="1"/>
          </p:nvPr>
        </p:nvSpPr>
        <p:spPr>
          <a:xfrm>
            <a:off x="7263452" y="2707645"/>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62" name="Marcador de Posição do Texto 36">
            <a:extLst>
              <a:ext uri="{FF2B5EF4-FFF2-40B4-BE49-F238E27FC236}">
                <a16:creationId xmlns:a16="http://schemas.microsoft.com/office/drawing/2014/main" id="{FA902D19-2F0E-CE4F-8D19-92A79521FB58}"/>
              </a:ext>
            </a:extLst>
          </p:cNvPr>
          <p:cNvSpPr>
            <a:spLocks noGrp="1"/>
          </p:cNvSpPr>
          <p:nvPr>
            <p:ph type="body" sz="quarter" idx="36" hasCustomPrompt="1"/>
          </p:nvPr>
        </p:nvSpPr>
        <p:spPr>
          <a:xfrm>
            <a:off x="7285398" y="2973794"/>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66" name="Rectangle 165">
            <a:hlinkClick r:id="rId3" action="ppaction://hlinksldjump"/>
            <a:extLst>
              <a:ext uri="{FF2B5EF4-FFF2-40B4-BE49-F238E27FC236}">
                <a16:creationId xmlns:a16="http://schemas.microsoft.com/office/drawing/2014/main" id="{1AC46D92-B6DD-534B-97F8-402B7A1856AC}"/>
              </a:ext>
            </a:extLst>
          </p:cNvPr>
          <p:cNvSpPr/>
          <p:nvPr userDrawn="1"/>
        </p:nvSpPr>
        <p:spPr>
          <a:xfrm>
            <a:off x="7152845" y="3495699"/>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8. </a:t>
            </a:r>
            <a:endParaRPr lang="pt-PT" sz="1400" b="1" dirty="0">
              <a:solidFill>
                <a:schemeClr val="bg1"/>
              </a:solidFill>
              <a:latin typeface="Segoe UI" panose="020B0502040204020203" pitchFamily="34" charset="0"/>
              <a:cs typeface="Segoe UI" panose="020B0502040204020203" pitchFamily="34" charset="0"/>
            </a:endParaRPr>
          </a:p>
        </p:txBody>
      </p:sp>
      <p:sp>
        <p:nvSpPr>
          <p:cNvPr id="167" name="Marcador de Posição do Texto 36">
            <a:extLst>
              <a:ext uri="{FF2B5EF4-FFF2-40B4-BE49-F238E27FC236}">
                <a16:creationId xmlns:a16="http://schemas.microsoft.com/office/drawing/2014/main" id="{87F9EF01-F580-0442-892A-C3AC8053A5A6}"/>
              </a:ext>
            </a:extLst>
          </p:cNvPr>
          <p:cNvSpPr>
            <a:spLocks noGrp="1"/>
          </p:cNvSpPr>
          <p:nvPr>
            <p:ph type="body" sz="quarter" idx="37" hasCustomPrompt="1"/>
          </p:nvPr>
        </p:nvSpPr>
        <p:spPr>
          <a:xfrm>
            <a:off x="7263452" y="3544560"/>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68" name="Marcador de Posição do Texto 36">
            <a:extLst>
              <a:ext uri="{FF2B5EF4-FFF2-40B4-BE49-F238E27FC236}">
                <a16:creationId xmlns:a16="http://schemas.microsoft.com/office/drawing/2014/main" id="{10BA6F52-95EA-B944-9F7A-08AD7169EAC2}"/>
              </a:ext>
            </a:extLst>
          </p:cNvPr>
          <p:cNvSpPr>
            <a:spLocks noGrp="1"/>
          </p:cNvSpPr>
          <p:nvPr>
            <p:ph type="body" sz="quarter" idx="38" hasCustomPrompt="1"/>
          </p:nvPr>
        </p:nvSpPr>
        <p:spPr>
          <a:xfrm>
            <a:off x="7285398" y="3810709"/>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72" name="Rectangle 171">
            <a:hlinkClick r:id="rId3" action="ppaction://hlinksldjump"/>
            <a:extLst>
              <a:ext uri="{FF2B5EF4-FFF2-40B4-BE49-F238E27FC236}">
                <a16:creationId xmlns:a16="http://schemas.microsoft.com/office/drawing/2014/main" id="{DB438A92-D770-CB42-A144-3B7E89D062EB}"/>
              </a:ext>
            </a:extLst>
          </p:cNvPr>
          <p:cNvSpPr/>
          <p:nvPr userDrawn="1"/>
        </p:nvSpPr>
        <p:spPr>
          <a:xfrm>
            <a:off x="7152845" y="4331634"/>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9. </a:t>
            </a:r>
            <a:endParaRPr lang="pt-PT" sz="1400" b="1" dirty="0">
              <a:solidFill>
                <a:schemeClr val="bg1"/>
              </a:solidFill>
              <a:latin typeface="Segoe UI" panose="020B0502040204020203" pitchFamily="34" charset="0"/>
              <a:cs typeface="Segoe UI" panose="020B0502040204020203" pitchFamily="34" charset="0"/>
            </a:endParaRPr>
          </a:p>
        </p:txBody>
      </p:sp>
      <p:sp>
        <p:nvSpPr>
          <p:cNvPr id="173" name="Marcador de Posição do Texto 36">
            <a:extLst>
              <a:ext uri="{FF2B5EF4-FFF2-40B4-BE49-F238E27FC236}">
                <a16:creationId xmlns:a16="http://schemas.microsoft.com/office/drawing/2014/main" id="{58C230E6-89C6-8748-879E-FDDB1EA5E1F3}"/>
              </a:ext>
            </a:extLst>
          </p:cNvPr>
          <p:cNvSpPr>
            <a:spLocks noGrp="1"/>
          </p:cNvSpPr>
          <p:nvPr>
            <p:ph type="body" sz="quarter" idx="39" hasCustomPrompt="1"/>
          </p:nvPr>
        </p:nvSpPr>
        <p:spPr>
          <a:xfrm>
            <a:off x="7263452" y="4380495"/>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74" name="Marcador de Posição do Texto 36">
            <a:extLst>
              <a:ext uri="{FF2B5EF4-FFF2-40B4-BE49-F238E27FC236}">
                <a16:creationId xmlns:a16="http://schemas.microsoft.com/office/drawing/2014/main" id="{F55CE59D-E268-594E-A11F-6C5DBFB7B9AB}"/>
              </a:ext>
            </a:extLst>
          </p:cNvPr>
          <p:cNvSpPr>
            <a:spLocks noGrp="1"/>
          </p:cNvSpPr>
          <p:nvPr>
            <p:ph type="body" sz="quarter" idx="40" hasCustomPrompt="1"/>
          </p:nvPr>
        </p:nvSpPr>
        <p:spPr>
          <a:xfrm>
            <a:off x="7285398" y="4646644"/>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86" name="TextBox 85">
            <a:extLst>
              <a:ext uri="{FF2B5EF4-FFF2-40B4-BE49-F238E27FC236}">
                <a16:creationId xmlns:a16="http://schemas.microsoft.com/office/drawing/2014/main" id="{3A2A6F5F-D809-D74C-B159-3F8997E21885}"/>
              </a:ext>
            </a:extLst>
          </p:cNvPr>
          <p:cNvSpPr txBox="1"/>
          <p:nvPr userDrawn="1"/>
        </p:nvSpPr>
        <p:spPr>
          <a:xfrm>
            <a:off x="713829" y="740187"/>
            <a:ext cx="5077371" cy="492443"/>
          </a:xfrm>
          <a:prstGeom prst="rect">
            <a:avLst/>
          </a:prstGeom>
          <a:noFill/>
        </p:spPr>
        <p:txBody>
          <a:bodyPr wrap="square" lIns="0" tIns="0" rIns="0" bIns="0" rtlCol="0">
            <a:spAutoFit/>
          </a:bodyPr>
          <a:lstStyle>
            <a:defPPr>
              <a:defRPr lang="en-PT"/>
            </a:defPPr>
            <a:lvl1pPr>
              <a:defRPr b="1" i="1">
                <a:latin typeface="Segoe UI Semibold" panose="020B0502040204020203" pitchFamily="34" charset="0"/>
                <a:cs typeface="Segoe UI Semibold" panose="020B0502040204020203" pitchFamily="34" charset="0"/>
              </a:defRPr>
            </a:lvl1pPr>
          </a:lstStyle>
          <a:p>
            <a:r>
              <a:rPr lang="en-GB" sz="3200" i="0" dirty="0" err="1">
                <a:solidFill>
                  <a:srgbClr val="FFFFFF"/>
                </a:solidFill>
                <a:latin typeface="Segoe UI" panose="020B0502040204020203" pitchFamily="34" charset="0"/>
                <a:cs typeface="Segoe UI" panose="020B0502040204020203" pitchFamily="34" charset="0"/>
              </a:rPr>
              <a:t>índice</a:t>
            </a:r>
            <a:endParaRPr lang="en-GB" sz="3200" i="0" dirty="0">
              <a:solidFill>
                <a:srgbClr val="FFFFF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991815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parador (inserir ic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 Placeholder 10">
            <a:extLst>
              <a:ext uri="{FF2B5EF4-FFF2-40B4-BE49-F238E27FC236}">
                <a16:creationId xmlns:a16="http://schemas.microsoft.com/office/drawing/2014/main" id="{A33F7BB9-7815-AA4B-B8B9-231C7AC3E317}"/>
              </a:ext>
            </a:extLst>
          </p:cNvPr>
          <p:cNvSpPr>
            <a:spLocks noGrp="1"/>
          </p:cNvSpPr>
          <p:nvPr>
            <p:ph type="body" sz="quarter" idx="11" hasCustomPrompt="1"/>
          </p:nvPr>
        </p:nvSpPr>
        <p:spPr>
          <a:xfrm>
            <a:off x="2865127" y="3764755"/>
            <a:ext cx="6477000" cy="737235"/>
          </a:xfrm>
        </p:spPr>
        <p:txBody>
          <a:bodyPr>
            <a:normAutofit/>
          </a:bodyPr>
          <a:lstStyle>
            <a:lvl1pPr marL="0" indent="0" algn="ctr">
              <a:buNone/>
              <a:defRPr sz="1800" b="0" i="0">
                <a:solidFill>
                  <a:srgbClr val="FFFFFF"/>
                </a:solidFill>
                <a:latin typeface="Segoe UI" panose="020B0502040204020203" pitchFamily="34" charset="0"/>
                <a:cs typeface="Segoe UI" panose="020B0502040204020203" pitchFamily="34" charset="0"/>
              </a:defRPr>
            </a:lvl1pPr>
          </a:lstStyle>
          <a:p>
            <a:pPr lvl="0"/>
            <a:r>
              <a:rPr lang="en-GB" dirty="0" err="1"/>
              <a:t>Título</a:t>
            </a:r>
            <a:r>
              <a:rPr lang="en-GB" dirty="0"/>
              <a:t> do </a:t>
            </a:r>
            <a:r>
              <a:rPr lang="en-GB" dirty="0" err="1"/>
              <a:t>Separador</a:t>
            </a:r>
            <a:endParaRPr lang="en-PT" dirty="0"/>
          </a:p>
        </p:txBody>
      </p:sp>
      <p:sp>
        <p:nvSpPr>
          <p:cNvPr id="13" name="Text Placeholder 10">
            <a:extLst>
              <a:ext uri="{FF2B5EF4-FFF2-40B4-BE49-F238E27FC236}">
                <a16:creationId xmlns:a16="http://schemas.microsoft.com/office/drawing/2014/main" id="{39A5E9D9-CFD5-3140-BFB3-BBF00889D776}"/>
              </a:ext>
            </a:extLst>
          </p:cNvPr>
          <p:cNvSpPr>
            <a:spLocks noGrp="1"/>
          </p:cNvSpPr>
          <p:nvPr>
            <p:ph type="body" sz="quarter" idx="10" hasCustomPrompt="1"/>
          </p:nvPr>
        </p:nvSpPr>
        <p:spPr>
          <a:xfrm>
            <a:off x="2857500" y="2886075"/>
            <a:ext cx="6477000" cy="1085850"/>
          </a:xfrm>
        </p:spPr>
        <p:txBody>
          <a:bodyPr>
            <a:normAutofit/>
          </a:bodyPr>
          <a:lstStyle>
            <a:lvl1pPr marL="0" indent="0">
              <a:buNone/>
              <a:defRPr sz="4800" b="1" i="0">
                <a:solidFill>
                  <a:srgbClr val="FFFFFF"/>
                </a:solidFill>
                <a:latin typeface="Segoe UI" panose="020B0502040204020203" pitchFamily="34" charset="0"/>
                <a:cs typeface="Segoe UI" panose="020B0502040204020203" pitchFamily="34" charset="0"/>
              </a:defRPr>
            </a:lvl1pPr>
          </a:lstStyle>
          <a:p>
            <a:pPr lvl="0"/>
            <a:r>
              <a:rPr lang="en-GB" dirty="0" err="1"/>
              <a:t>Título</a:t>
            </a:r>
            <a:r>
              <a:rPr lang="en-GB" dirty="0"/>
              <a:t> do </a:t>
            </a:r>
            <a:r>
              <a:rPr lang="en-GB" dirty="0" err="1"/>
              <a:t>Separador</a:t>
            </a:r>
            <a:endParaRPr lang="en-PT" dirty="0"/>
          </a:p>
        </p:txBody>
      </p:sp>
      <p:pic>
        <p:nvPicPr>
          <p:cNvPr id="14" name="Picture 13">
            <a:extLst>
              <a:ext uri="{FF2B5EF4-FFF2-40B4-BE49-F238E27FC236}">
                <a16:creationId xmlns:a16="http://schemas.microsoft.com/office/drawing/2014/main" id="{46783F00-EA8E-3140-B8B0-2EB5580AAC59}"/>
              </a:ext>
            </a:extLst>
          </p:cNvPr>
          <p:cNvPicPr>
            <a:picLocks noChangeAspect="1"/>
          </p:cNvPicPr>
          <p:nvPr userDrawn="1"/>
        </p:nvPicPr>
        <p:blipFill>
          <a:blip r:embed="rId3"/>
          <a:srcRect/>
          <a:stretch/>
        </p:blipFill>
        <p:spPr>
          <a:xfrm>
            <a:off x="11010789" y="152400"/>
            <a:ext cx="1074779" cy="389895"/>
          </a:xfrm>
          <a:prstGeom prst="rect">
            <a:avLst/>
          </a:prstGeom>
        </p:spPr>
      </p:pic>
      <p:sp>
        <p:nvSpPr>
          <p:cNvPr id="15" name="Slide Number Placeholder 5">
            <a:extLst>
              <a:ext uri="{FF2B5EF4-FFF2-40B4-BE49-F238E27FC236}">
                <a16:creationId xmlns:a16="http://schemas.microsoft.com/office/drawing/2014/main" id="{4BDD2245-B55C-6247-BAE6-E1F07B37C274}"/>
              </a:ext>
            </a:extLst>
          </p:cNvPr>
          <p:cNvSpPr>
            <a:spLocks noGrp="1"/>
          </p:cNvSpPr>
          <p:nvPr>
            <p:ph type="sldNum" sz="quarter" idx="4"/>
          </p:nvPr>
        </p:nvSpPr>
        <p:spPr>
          <a:xfrm>
            <a:off x="9342368" y="6340475"/>
            <a:ext cx="2743200" cy="365125"/>
          </a:xfrm>
          <a:prstGeom prst="rect">
            <a:avLst/>
          </a:prstGeom>
        </p:spPr>
        <p:txBody>
          <a:bodyPr vert="horz" lIns="91440" tIns="45720" rIns="91440" bIns="45720" rtlCol="0" anchor="ctr"/>
          <a:lstStyle>
            <a:lvl1pPr algn="r">
              <a:defRPr sz="12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‹nº›</a:t>
            </a:fld>
            <a:endParaRPr lang="en-US"/>
          </a:p>
        </p:txBody>
      </p:sp>
      <p:sp>
        <p:nvSpPr>
          <p:cNvPr id="20" name="Picture Placeholder 18">
            <a:extLst>
              <a:ext uri="{FF2B5EF4-FFF2-40B4-BE49-F238E27FC236}">
                <a16:creationId xmlns:a16="http://schemas.microsoft.com/office/drawing/2014/main" id="{B6CA35EE-87F6-AE4A-B948-17D483B1B593}"/>
              </a:ext>
            </a:extLst>
          </p:cNvPr>
          <p:cNvSpPr>
            <a:spLocks noGrp="1"/>
          </p:cNvSpPr>
          <p:nvPr>
            <p:ph type="pic" sz="quarter" idx="12" hasCustomPrompt="1"/>
          </p:nvPr>
        </p:nvSpPr>
        <p:spPr>
          <a:xfrm>
            <a:off x="5791200" y="2111979"/>
            <a:ext cx="609600" cy="609600"/>
          </a:xfrm>
        </p:spPr>
        <p:txBody>
          <a:bodyPr>
            <a:normAutofit/>
          </a:bodyPr>
          <a:lstStyle>
            <a:lvl1pPr marL="0" indent="0">
              <a:buNone/>
              <a:defRPr sz="1600" b="1">
                <a:solidFill>
                  <a:srgbClr val="FFFFFF"/>
                </a:solidFill>
              </a:defRPr>
            </a:lvl1pPr>
          </a:lstStyle>
          <a:p>
            <a:r>
              <a:rPr lang="en-PT" dirty="0"/>
              <a:t>icon</a:t>
            </a:r>
          </a:p>
        </p:txBody>
      </p:sp>
    </p:spTree>
    <p:extLst>
      <p:ext uri="{BB962C8B-B14F-4D97-AF65-F5344CB8AC3E}">
        <p14:creationId xmlns:p14="http://schemas.microsoft.com/office/powerpoint/2010/main" val="26957589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rt 1">
    <p:spTree>
      <p:nvGrpSpPr>
        <p:cNvPr id="1" name=""/>
        <p:cNvGrpSpPr/>
        <p:nvPr/>
      </p:nvGrpSpPr>
      <p:grpSpPr>
        <a:xfrm>
          <a:off x="0" y="0"/>
          <a:ext cx="0" cy="0"/>
          <a:chOff x="0" y="0"/>
          <a:chExt cx="0" cy="0"/>
        </a:xfrm>
      </p:grpSpPr>
      <p:sp>
        <p:nvSpPr>
          <p:cNvPr id="12" name="Retângulo 19">
            <a:extLst>
              <a:ext uri="{FF2B5EF4-FFF2-40B4-BE49-F238E27FC236}">
                <a16:creationId xmlns:a16="http://schemas.microsoft.com/office/drawing/2014/main" id="{36CEFB79-66A6-D742-B047-CA414BF29444}"/>
              </a:ext>
            </a:extLst>
          </p:cNvPr>
          <p:cNvSpPr/>
          <p:nvPr userDrawn="1"/>
        </p:nvSpPr>
        <p:spPr>
          <a:xfrm>
            <a:off x="-30184" y="478575"/>
            <a:ext cx="6901262" cy="1453947"/>
          </a:xfrm>
          <a:custGeom>
            <a:avLst/>
            <a:gdLst>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 name="connsiteX4" fmla="*/ 0 w 7243278"/>
              <a:gd name="connsiteY4" fmla="*/ 0 h 1606436"/>
              <a:gd name="connsiteX0" fmla="*/ 30825 w 7274103"/>
              <a:gd name="connsiteY0" fmla="*/ 0 h 1606436"/>
              <a:gd name="connsiteX1" fmla="*/ 7274103 w 7274103"/>
              <a:gd name="connsiteY1" fmla="*/ 0 h 1606436"/>
              <a:gd name="connsiteX2" fmla="*/ 7274103 w 7274103"/>
              <a:gd name="connsiteY2" fmla="*/ 1606436 h 1606436"/>
              <a:gd name="connsiteX3" fmla="*/ 30825 w 7274103"/>
              <a:gd name="connsiteY3" fmla="*/ 1606436 h 1606436"/>
              <a:gd name="connsiteX4" fmla="*/ 0 w 7274103"/>
              <a:gd name="connsiteY4" fmla="*/ 728315 h 1606436"/>
              <a:gd name="connsiteX5" fmla="*/ 30825 w 7274103"/>
              <a:gd name="connsiteY5" fmla="*/ 0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5" fmla="*/ 91440 w 7274103"/>
              <a:gd name="connsiteY5" fmla="*/ 819755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Lst>
            <a:ahLst/>
            <a:cxnLst>
              <a:cxn ang="0">
                <a:pos x="connsiteX0" y="connsiteY0"/>
              </a:cxn>
              <a:cxn ang="0">
                <a:pos x="connsiteX1" y="connsiteY1"/>
              </a:cxn>
              <a:cxn ang="0">
                <a:pos x="connsiteX2" y="connsiteY2"/>
              </a:cxn>
              <a:cxn ang="0">
                <a:pos x="connsiteX3" y="connsiteY3"/>
              </a:cxn>
            </a:cxnLst>
            <a:rect l="l" t="t" r="r" b="b"/>
            <a:pathLst>
              <a:path w="7243278" h="1606436">
                <a:moveTo>
                  <a:pt x="0" y="0"/>
                </a:moveTo>
                <a:lnTo>
                  <a:pt x="7243278" y="0"/>
                </a:lnTo>
                <a:lnTo>
                  <a:pt x="7243278" y="1606436"/>
                </a:lnTo>
                <a:lnTo>
                  <a:pt x="0" y="1606436"/>
                </a:lnTo>
              </a:path>
            </a:pathLst>
          </a:cu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accent2"/>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71098D37-4FD4-2744-929A-D426EB1382FC}"/>
              </a:ext>
            </a:extLst>
          </p:cNvPr>
          <p:cNvSpPr/>
          <p:nvPr userDrawn="1"/>
        </p:nvSpPr>
        <p:spPr>
          <a:xfrm>
            <a:off x="6734334" y="948706"/>
            <a:ext cx="273487" cy="273487"/>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schemeClr val="accent2"/>
              </a:solidFill>
              <a:effectLst/>
              <a:uLnTx/>
              <a:uFillTx/>
              <a:latin typeface="Calibri" panose="020F0502020204030204"/>
              <a:ea typeface="+mn-ea"/>
              <a:cs typeface="+mn-cs"/>
            </a:endParaRPr>
          </a:p>
        </p:txBody>
      </p:sp>
      <p:pic>
        <p:nvPicPr>
          <p:cNvPr id="16" name="Picture 4">
            <a:extLst>
              <a:ext uri="{FF2B5EF4-FFF2-40B4-BE49-F238E27FC236}">
                <a16:creationId xmlns:a16="http://schemas.microsoft.com/office/drawing/2014/main" id="{2F387103-ECD4-F64C-85D8-1EA02FDDE06D}"/>
              </a:ext>
            </a:extLst>
          </p:cNvPr>
          <p:cNvPicPr>
            <a:picLocks noChangeAspect="1" noChangeArrowheads="1"/>
          </p:cNvPicPr>
          <p:nvPr userDrawn="1"/>
        </p:nvPicPr>
        <p:blipFill rotWithShape="1">
          <a:blip r:embed="rId2"/>
          <a:srcRect l="25440" t="37282" r="24692" b="36322"/>
          <a:stretch/>
        </p:blipFill>
        <p:spPr bwMode="auto">
          <a:xfrm>
            <a:off x="10609452" y="214668"/>
            <a:ext cx="1247775" cy="4667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 name="Slide Number Placeholder 5">
            <a:extLst>
              <a:ext uri="{FF2B5EF4-FFF2-40B4-BE49-F238E27FC236}">
                <a16:creationId xmlns:a16="http://schemas.microsoft.com/office/drawing/2014/main" id="{BC2FF04B-4A25-6C46-B807-5230C859B30F}"/>
              </a:ext>
            </a:extLst>
          </p:cNvPr>
          <p:cNvSpPr>
            <a:spLocks noGrp="1"/>
          </p:cNvSpPr>
          <p:nvPr>
            <p:ph type="sldNum" sz="quarter" idx="4"/>
          </p:nvPr>
        </p:nvSpPr>
        <p:spPr>
          <a:xfrm>
            <a:off x="9342368" y="6340475"/>
            <a:ext cx="2743200" cy="365125"/>
          </a:xfrm>
          <a:prstGeom prst="rect">
            <a:avLst/>
          </a:prstGeom>
        </p:spPr>
        <p:txBody>
          <a:bodyPr vert="horz" lIns="91440" tIns="45720" rIns="91440" bIns="45720" rtlCol="0" anchor="ctr"/>
          <a:lstStyle>
            <a:lvl1pPr algn="r">
              <a:defRPr sz="12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‹nº›</a:t>
            </a:fld>
            <a:endParaRPr lang="en-US"/>
          </a:p>
        </p:txBody>
      </p:sp>
      <p:sp>
        <p:nvSpPr>
          <p:cNvPr id="20" name="Text Placeholder 18">
            <a:extLst>
              <a:ext uri="{FF2B5EF4-FFF2-40B4-BE49-F238E27FC236}">
                <a16:creationId xmlns:a16="http://schemas.microsoft.com/office/drawing/2014/main" id="{86D1072C-C83E-6647-BFC5-39478D857647}"/>
              </a:ext>
            </a:extLst>
          </p:cNvPr>
          <p:cNvSpPr>
            <a:spLocks noGrp="1"/>
          </p:cNvSpPr>
          <p:nvPr>
            <p:ph type="body" sz="quarter" idx="10" hasCustomPrompt="1"/>
          </p:nvPr>
        </p:nvSpPr>
        <p:spPr>
          <a:xfrm>
            <a:off x="828122" y="430987"/>
            <a:ext cx="5666529" cy="914400"/>
          </a:xfrm>
        </p:spPr>
        <p:txBody>
          <a:bodyPr>
            <a:noAutofit/>
          </a:bodyPr>
          <a:lstStyle>
            <a:lvl1pPr marL="0" indent="0">
              <a:lnSpc>
                <a:spcPct val="90000"/>
              </a:lnSpc>
              <a:spcBef>
                <a:spcPts val="0"/>
              </a:spcBef>
              <a:buNone/>
              <a:defRPr sz="5400" b="1" i="0">
                <a:solidFill>
                  <a:schemeClr val="accent2"/>
                </a:solidFill>
                <a:latin typeface="Segoe UI" panose="020B0502040204020203" pitchFamily="34" charset="0"/>
                <a:cs typeface="Segoe UI" panose="020B0502040204020203" pitchFamily="34" charset="0"/>
              </a:defRPr>
            </a:lvl1pPr>
          </a:lstStyle>
          <a:p>
            <a:pPr lvl="0"/>
            <a:r>
              <a:rPr lang="en-US" dirty="0" err="1"/>
              <a:t>título</a:t>
            </a:r>
            <a:endParaRPr lang="en-US" dirty="0"/>
          </a:p>
          <a:p>
            <a:pPr lvl="0"/>
            <a:r>
              <a:rPr lang="en-US" dirty="0"/>
              <a:t>do slide</a:t>
            </a:r>
          </a:p>
        </p:txBody>
      </p:sp>
      <p:sp>
        <p:nvSpPr>
          <p:cNvPr id="23" name="Text Placeholder 21">
            <a:extLst>
              <a:ext uri="{FF2B5EF4-FFF2-40B4-BE49-F238E27FC236}">
                <a16:creationId xmlns:a16="http://schemas.microsoft.com/office/drawing/2014/main" id="{16B5A189-AB37-F34A-AC29-B9CE491C3C00}"/>
              </a:ext>
            </a:extLst>
          </p:cNvPr>
          <p:cNvSpPr>
            <a:spLocks noGrp="1"/>
          </p:cNvSpPr>
          <p:nvPr>
            <p:ph type="body" sz="quarter" idx="11"/>
          </p:nvPr>
        </p:nvSpPr>
        <p:spPr>
          <a:xfrm>
            <a:off x="866775" y="3124200"/>
            <a:ext cx="3514725" cy="1905000"/>
          </a:xfrm>
        </p:spPr>
        <p:txBody>
          <a:bodyPr>
            <a:norm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hart Placeholder 24">
            <a:extLst>
              <a:ext uri="{FF2B5EF4-FFF2-40B4-BE49-F238E27FC236}">
                <a16:creationId xmlns:a16="http://schemas.microsoft.com/office/drawing/2014/main" id="{DD92176C-8D35-4E48-B328-F1D9BB27745E}"/>
              </a:ext>
            </a:extLst>
          </p:cNvPr>
          <p:cNvSpPr>
            <a:spLocks noGrp="1"/>
          </p:cNvSpPr>
          <p:nvPr>
            <p:ph type="chart" sz="quarter" idx="12" hasCustomPrompt="1"/>
          </p:nvPr>
        </p:nvSpPr>
        <p:spPr>
          <a:xfrm>
            <a:off x="4876800" y="2438582"/>
            <a:ext cx="6629400" cy="3197225"/>
          </a:xfrm>
        </p:spPr>
        <p:txBody>
          <a:bodyPr/>
          <a:lstStyle>
            <a:lvl1pPr marL="0" indent="0">
              <a:buNone/>
              <a:defRPr/>
            </a:lvl1pPr>
          </a:lstStyle>
          <a:p>
            <a:r>
              <a:rPr lang="en-US" dirty="0"/>
              <a:t>Insert chart</a:t>
            </a:r>
          </a:p>
        </p:txBody>
      </p:sp>
    </p:spTree>
    <p:extLst>
      <p:ext uri="{BB962C8B-B14F-4D97-AF65-F5344CB8AC3E}">
        <p14:creationId xmlns:p14="http://schemas.microsoft.com/office/powerpoint/2010/main" val="11152652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8BA2F-3FA0-3A4F-8F13-1AF1ACAC4E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73C4E0-1D8F-0D40-B914-D5E3C8F25B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B0368B-DD68-4C46-9CE9-348614F0D146}"/>
              </a:ext>
            </a:extLst>
          </p:cNvPr>
          <p:cNvSpPr>
            <a:spLocks noGrp="1"/>
          </p:cNvSpPr>
          <p:nvPr>
            <p:ph type="dt" sz="half" idx="10"/>
          </p:nvPr>
        </p:nvSpPr>
        <p:spPr/>
        <p:txBody>
          <a:bodyPr/>
          <a:lstStyle/>
          <a:p>
            <a:fld id="{D22361DA-49C2-BA44-9B6D-50CEBA8777CB}" type="datetimeFigureOut">
              <a:rPr lang="en-US" smtClean="0"/>
              <a:t>4/19/2022</a:t>
            </a:fld>
            <a:endParaRPr lang="en-US"/>
          </a:p>
        </p:txBody>
      </p:sp>
      <p:sp>
        <p:nvSpPr>
          <p:cNvPr id="5" name="Footer Placeholder 4">
            <a:extLst>
              <a:ext uri="{FF2B5EF4-FFF2-40B4-BE49-F238E27FC236}">
                <a16:creationId xmlns:a16="http://schemas.microsoft.com/office/drawing/2014/main" id="{1E08DA20-943C-6841-A48E-4EA807E5C0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9372B2-C508-8642-AD8D-F9D2C1FD3294}"/>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12465661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3041D-7AD2-0843-82EE-2C0AB00610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9435AD-89BD-724E-9C3D-D74F4A3607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346B99-2347-4341-8B61-4035352564A3}"/>
              </a:ext>
            </a:extLst>
          </p:cNvPr>
          <p:cNvSpPr>
            <a:spLocks noGrp="1"/>
          </p:cNvSpPr>
          <p:nvPr>
            <p:ph type="dt" sz="half" idx="10"/>
          </p:nvPr>
        </p:nvSpPr>
        <p:spPr/>
        <p:txBody>
          <a:bodyPr/>
          <a:lstStyle/>
          <a:p>
            <a:fld id="{D22361DA-49C2-BA44-9B6D-50CEBA8777CB}" type="datetimeFigureOut">
              <a:rPr lang="en-US" smtClean="0"/>
              <a:t>4/19/2022</a:t>
            </a:fld>
            <a:endParaRPr lang="en-US"/>
          </a:p>
        </p:txBody>
      </p:sp>
      <p:sp>
        <p:nvSpPr>
          <p:cNvPr id="5" name="Footer Placeholder 4">
            <a:extLst>
              <a:ext uri="{FF2B5EF4-FFF2-40B4-BE49-F238E27FC236}">
                <a16:creationId xmlns:a16="http://schemas.microsoft.com/office/drawing/2014/main" id="{FC7A26A1-7458-3344-99A6-5EA7C4FB6C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95C892-B89E-2E45-8849-8772698C66D9}"/>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40478252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8ADEE-82A0-964B-AFF3-8DD046E618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0A51C7-7BF0-B241-BFB8-60FE5F09FEA8}"/>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EB60F2-62BE-3348-A76F-CAE9B7A474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4E8BA0C-F2AF-934F-8C25-A6D42041E9A1}"/>
              </a:ext>
            </a:extLst>
          </p:cNvPr>
          <p:cNvSpPr>
            <a:spLocks noGrp="1"/>
          </p:cNvSpPr>
          <p:nvPr>
            <p:ph type="dt" sz="half" idx="10"/>
          </p:nvPr>
        </p:nvSpPr>
        <p:spPr/>
        <p:txBody>
          <a:bodyPr/>
          <a:lstStyle/>
          <a:p>
            <a:fld id="{D22361DA-49C2-BA44-9B6D-50CEBA8777CB}" type="datetimeFigureOut">
              <a:rPr lang="en-US" smtClean="0"/>
              <a:t>4/19/2022</a:t>
            </a:fld>
            <a:endParaRPr lang="en-US"/>
          </a:p>
        </p:txBody>
      </p:sp>
      <p:sp>
        <p:nvSpPr>
          <p:cNvPr id="6" name="Footer Placeholder 5">
            <a:extLst>
              <a:ext uri="{FF2B5EF4-FFF2-40B4-BE49-F238E27FC236}">
                <a16:creationId xmlns:a16="http://schemas.microsoft.com/office/drawing/2014/main" id="{FD9B22A4-968F-4C44-B477-32CEE190A5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757C49-6978-814F-A166-BEDB27B031EC}"/>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4157256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CD58A5-8E96-4479-B796-41D0D7DBC4B0}"/>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46E41CA2-7BEB-4690-82D7-4C9D0FC1BA63}"/>
              </a:ext>
            </a:extLst>
          </p:cNvPr>
          <p:cNvSpPr>
            <a:spLocks noGrp="1"/>
          </p:cNvSpPr>
          <p:nvPr>
            <p:ph idx="1"/>
          </p:nvPr>
        </p:nvSpPr>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252293ED-8B64-43ED-A8E6-C0FE92E77D3F}"/>
              </a:ext>
            </a:extLst>
          </p:cNvPr>
          <p:cNvSpPr>
            <a:spLocks noGrp="1"/>
          </p:cNvSpPr>
          <p:nvPr>
            <p:ph type="dt" sz="half" idx="10"/>
          </p:nvPr>
        </p:nvSpPr>
        <p:spPr/>
        <p:txBody>
          <a:bodyPr/>
          <a:lstStyle/>
          <a:p>
            <a:fld id="{6D7FF46D-A8AD-4D96-86B8-AA14BD95FE95}" type="datetimeFigureOut">
              <a:rPr lang="pt-PT" smtClean="0"/>
              <a:t>19/04/2022</a:t>
            </a:fld>
            <a:endParaRPr lang="pt-PT"/>
          </a:p>
        </p:txBody>
      </p:sp>
      <p:sp>
        <p:nvSpPr>
          <p:cNvPr id="5" name="Marcador de Posição do Rodapé 4">
            <a:extLst>
              <a:ext uri="{FF2B5EF4-FFF2-40B4-BE49-F238E27FC236}">
                <a16:creationId xmlns:a16="http://schemas.microsoft.com/office/drawing/2014/main" id="{9CD50C75-6EB7-407D-8482-7DC55D3F0A85}"/>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5EAB3930-20F3-4807-BAF9-6DE8D6B8A95E}"/>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26213190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8A79C-F4EE-1644-A9A5-46A2EF58855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0B9F81-8F88-3849-A245-3BD514EBAC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3A347B-8942-C949-ACC1-4785F7C7DC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5DB0DD3-8C68-EA4D-B055-232AEF7DF6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DDD3AB-89C6-2A47-BE0D-D07EE4E587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EF6EE-698F-4845-91BE-62D7F8FA3FB7}"/>
              </a:ext>
            </a:extLst>
          </p:cNvPr>
          <p:cNvSpPr>
            <a:spLocks noGrp="1"/>
          </p:cNvSpPr>
          <p:nvPr>
            <p:ph type="dt" sz="half" idx="10"/>
          </p:nvPr>
        </p:nvSpPr>
        <p:spPr/>
        <p:txBody>
          <a:bodyPr/>
          <a:lstStyle/>
          <a:p>
            <a:fld id="{D22361DA-49C2-BA44-9B6D-50CEBA8777CB}" type="datetimeFigureOut">
              <a:rPr lang="en-US" smtClean="0"/>
              <a:t>4/19/2022</a:t>
            </a:fld>
            <a:endParaRPr lang="en-US"/>
          </a:p>
        </p:txBody>
      </p:sp>
      <p:sp>
        <p:nvSpPr>
          <p:cNvPr id="8" name="Footer Placeholder 7">
            <a:extLst>
              <a:ext uri="{FF2B5EF4-FFF2-40B4-BE49-F238E27FC236}">
                <a16:creationId xmlns:a16="http://schemas.microsoft.com/office/drawing/2014/main" id="{960A5BD7-2136-2C4D-9F9B-9B5E69DB5A7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906411-1339-A849-BE4F-2437634B46E9}"/>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10929773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ACECC-DE5E-7F4A-B776-7E9221E9BB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29BDC2B-2B9E-4543-8E2B-2A7ED82DFCBF}"/>
              </a:ext>
            </a:extLst>
          </p:cNvPr>
          <p:cNvSpPr>
            <a:spLocks noGrp="1"/>
          </p:cNvSpPr>
          <p:nvPr>
            <p:ph type="dt" sz="half" idx="10"/>
          </p:nvPr>
        </p:nvSpPr>
        <p:spPr/>
        <p:txBody>
          <a:bodyPr/>
          <a:lstStyle/>
          <a:p>
            <a:fld id="{D22361DA-49C2-BA44-9B6D-50CEBA8777CB}" type="datetimeFigureOut">
              <a:rPr lang="en-US" smtClean="0"/>
              <a:t>4/19/2022</a:t>
            </a:fld>
            <a:endParaRPr lang="en-US"/>
          </a:p>
        </p:txBody>
      </p:sp>
      <p:sp>
        <p:nvSpPr>
          <p:cNvPr id="4" name="Footer Placeholder 3">
            <a:extLst>
              <a:ext uri="{FF2B5EF4-FFF2-40B4-BE49-F238E27FC236}">
                <a16:creationId xmlns:a16="http://schemas.microsoft.com/office/drawing/2014/main" id="{0EB03909-23DB-C44C-89E3-620099D9A8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18CA42-2C1D-5F44-AEDE-05752614164D}"/>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30538993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1_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8C45EE-D625-5F41-B984-0EF0B2E8339A}"/>
              </a:ext>
            </a:extLst>
          </p:cNvPr>
          <p:cNvSpPr>
            <a:spLocks noGrp="1"/>
          </p:cNvSpPr>
          <p:nvPr>
            <p:ph type="dt" sz="half" idx="10"/>
          </p:nvPr>
        </p:nvSpPr>
        <p:spPr/>
        <p:txBody>
          <a:bodyPr/>
          <a:lstStyle/>
          <a:p>
            <a:fld id="{D22361DA-49C2-BA44-9B6D-50CEBA8777CB}" type="datetimeFigureOut">
              <a:rPr lang="en-US" smtClean="0"/>
              <a:t>4/19/2022</a:t>
            </a:fld>
            <a:endParaRPr lang="en-US"/>
          </a:p>
        </p:txBody>
      </p:sp>
      <p:sp>
        <p:nvSpPr>
          <p:cNvPr id="4" name="Footer Placeholder 3">
            <a:extLst>
              <a:ext uri="{FF2B5EF4-FFF2-40B4-BE49-F238E27FC236}">
                <a16:creationId xmlns:a16="http://schemas.microsoft.com/office/drawing/2014/main" id="{0131858A-8546-504E-B8C8-F071D4E718D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51D711-515C-1E47-B3B3-5D8410D3171F}"/>
              </a:ext>
            </a:extLst>
          </p:cNvPr>
          <p:cNvSpPr>
            <a:spLocks noGrp="1"/>
          </p:cNvSpPr>
          <p:nvPr>
            <p:ph type="sldNum" sz="quarter" idx="12"/>
          </p:nvPr>
        </p:nvSpPr>
        <p:spPr/>
        <p:txBody>
          <a:bodyPr/>
          <a:lstStyle/>
          <a:p>
            <a:fld id="{108F53A4-1091-644E-BFE7-B6FDA85A5BF0}" type="slidenum">
              <a:rPr lang="en-US" smtClean="0"/>
              <a:t>‹nº›</a:t>
            </a:fld>
            <a:endParaRPr lang="en-US"/>
          </a:p>
        </p:txBody>
      </p:sp>
      <p:sp>
        <p:nvSpPr>
          <p:cNvPr id="8" name="Title 1">
            <a:extLst>
              <a:ext uri="{FF2B5EF4-FFF2-40B4-BE49-F238E27FC236}">
                <a16:creationId xmlns:a16="http://schemas.microsoft.com/office/drawing/2014/main" id="{D6314858-1FF2-0345-AE25-2E8AE3B8A521}"/>
              </a:ext>
            </a:extLst>
          </p:cNvPr>
          <p:cNvSpPr>
            <a:spLocks noGrp="1"/>
          </p:cNvSpPr>
          <p:nvPr>
            <p:ph type="title"/>
          </p:nvPr>
        </p:nvSpPr>
        <p:spPr>
          <a:xfrm>
            <a:off x="1268324" y="1518765"/>
            <a:ext cx="10515600" cy="1325563"/>
          </a:xfrm>
        </p:spPr>
        <p:txBody>
          <a:bodyPr/>
          <a:lstStyle/>
          <a:p>
            <a:r>
              <a:rPr lang="en-US" dirty="0"/>
              <a:t>Click to edit Master title style</a:t>
            </a:r>
          </a:p>
        </p:txBody>
      </p:sp>
      <p:sp>
        <p:nvSpPr>
          <p:cNvPr id="9" name="Content Placeholder 2">
            <a:extLst>
              <a:ext uri="{FF2B5EF4-FFF2-40B4-BE49-F238E27FC236}">
                <a16:creationId xmlns:a16="http://schemas.microsoft.com/office/drawing/2014/main" id="{85B3E95B-B99F-D14A-AF11-4E3C355629D6}"/>
              </a:ext>
            </a:extLst>
          </p:cNvPr>
          <p:cNvSpPr>
            <a:spLocks noGrp="1"/>
          </p:cNvSpPr>
          <p:nvPr>
            <p:ph sz="half" idx="1"/>
          </p:nvPr>
        </p:nvSpPr>
        <p:spPr>
          <a:xfrm>
            <a:off x="1219200" y="3163566"/>
            <a:ext cx="10564724" cy="4351338"/>
          </a:xfrm>
        </p:spPr>
        <p:txBody>
          <a:bodyPr/>
          <a:lstStyle>
            <a:lvl1pPr marL="0" indent="0">
              <a:buFontTx/>
              <a:buNone/>
              <a:defRPr sz="12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Tree>
    <p:extLst>
      <p:ext uri="{BB962C8B-B14F-4D97-AF65-F5344CB8AC3E}">
        <p14:creationId xmlns:p14="http://schemas.microsoft.com/office/powerpoint/2010/main" val="38073407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ters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295270-7E6B-294F-9E7D-5E17E651208A}"/>
              </a:ext>
            </a:extLst>
          </p:cNvPr>
          <p:cNvSpPr>
            <a:spLocks noGrp="1"/>
          </p:cNvSpPr>
          <p:nvPr>
            <p:ph type="dt" sz="half" idx="10"/>
          </p:nvPr>
        </p:nvSpPr>
        <p:spPr/>
        <p:txBody>
          <a:bodyPr/>
          <a:lstStyle/>
          <a:p>
            <a:fld id="{D22361DA-49C2-BA44-9B6D-50CEBA8777CB}" type="datetimeFigureOut">
              <a:rPr lang="en-US" smtClean="0"/>
              <a:t>4/19/2022</a:t>
            </a:fld>
            <a:endParaRPr lang="en-US"/>
          </a:p>
        </p:txBody>
      </p:sp>
      <p:sp>
        <p:nvSpPr>
          <p:cNvPr id="3" name="Footer Placeholder 2">
            <a:extLst>
              <a:ext uri="{FF2B5EF4-FFF2-40B4-BE49-F238E27FC236}">
                <a16:creationId xmlns:a16="http://schemas.microsoft.com/office/drawing/2014/main" id="{711C0067-B709-5A42-B69F-4232235BD0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79BC474-B1F7-074A-9025-9AF72A3EEF9D}"/>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27541046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82E33-AB24-7A46-920E-CA8ABD4002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41EE306-50A8-D648-86ED-AEFA643390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87BF37-8077-0C4E-A102-C31DC565AF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D27C94-E82A-7042-94F8-B3F80D011D76}"/>
              </a:ext>
            </a:extLst>
          </p:cNvPr>
          <p:cNvSpPr>
            <a:spLocks noGrp="1"/>
          </p:cNvSpPr>
          <p:nvPr>
            <p:ph type="dt" sz="half" idx="10"/>
          </p:nvPr>
        </p:nvSpPr>
        <p:spPr/>
        <p:txBody>
          <a:bodyPr/>
          <a:lstStyle/>
          <a:p>
            <a:fld id="{D22361DA-49C2-BA44-9B6D-50CEBA8777CB}" type="datetimeFigureOut">
              <a:rPr lang="en-US" smtClean="0"/>
              <a:t>4/19/2022</a:t>
            </a:fld>
            <a:endParaRPr lang="en-US"/>
          </a:p>
        </p:txBody>
      </p:sp>
      <p:sp>
        <p:nvSpPr>
          <p:cNvPr id="6" name="Footer Placeholder 5">
            <a:extLst>
              <a:ext uri="{FF2B5EF4-FFF2-40B4-BE49-F238E27FC236}">
                <a16:creationId xmlns:a16="http://schemas.microsoft.com/office/drawing/2014/main" id="{5100E0C6-4B80-A74B-82C1-03188CD5C9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7DF56A-7890-B34B-A182-095A2E3DFB7F}"/>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29046486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603C0-95FC-2E4D-B251-953464F246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CB8F7D-A37D-C347-B31D-6784790806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A68E01-9D5F-CD4E-ACDB-4891FC5E46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79A4C5-D962-A741-AF0A-236DE7F0CF7A}"/>
              </a:ext>
            </a:extLst>
          </p:cNvPr>
          <p:cNvSpPr>
            <a:spLocks noGrp="1"/>
          </p:cNvSpPr>
          <p:nvPr>
            <p:ph type="dt" sz="half" idx="10"/>
          </p:nvPr>
        </p:nvSpPr>
        <p:spPr/>
        <p:txBody>
          <a:bodyPr/>
          <a:lstStyle/>
          <a:p>
            <a:fld id="{D22361DA-49C2-BA44-9B6D-50CEBA8777CB}" type="datetimeFigureOut">
              <a:rPr lang="en-US" smtClean="0"/>
              <a:t>4/19/2022</a:t>
            </a:fld>
            <a:endParaRPr lang="en-US"/>
          </a:p>
        </p:txBody>
      </p:sp>
      <p:sp>
        <p:nvSpPr>
          <p:cNvPr id="6" name="Footer Placeholder 5">
            <a:extLst>
              <a:ext uri="{FF2B5EF4-FFF2-40B4-BE49-F238E27FC236}">
                <a16:creationId xmlns:a16="http://schemas.microsoft.com/office/drawing/2014/main" id="{1FE59226-D30A-9E45-B9EE-668027FEC3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6D853D-2DF4-3947-B998-CDB68351CE19}"/>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16273530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1DCD5-2FC7-A342-8297-72E931FA91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96FE0B-AA65-C348-A938-2DB14BC1EF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B3C869-9D4C-6745-8995-88533B77E0D7}"/>
              </a:ext>
            </a:extLst>
          </p:cNvPr>
          <p:cNvSpPr>
            <a:spLocks noGrp="1"/>
          </p:cNvSpPr>
          <p:nvPr>
            <p:ph type="dt" sz="half" idx="10"/>
          </p:nvPr>
        </p:nvSpPr>
        <p:spPr/>
        <p:txBody>
          <a:bodyPr/>
          <a:lstStyle/>
          <a:p>
            <a:fld id="{D22361DA-49C2-BA44-9B6D-50CEBA8777CB}" type="datetimeFigureOut">
              <a:rPr lang="en-US" smtClean="0"/>
              <a:t>4/19/2022</a:t>
            </a:fld>
            <a:endParaRPr lang="en-US"/>
          </a:p>
        </p:txBody>
      </p:sp>
      <p:sp>
        <p:nvSpPr>
          <p:cNvPr id="5" name="Footer Placeholder 4">
            <a:extLst>
              <a:ext uri="{FF2B5EF4-FFF2-40B4-BE49-F238E27FC236}">
                <a16:creationId xmlns:a16="http://schemas.microsoft.com/office/drawing/2014/main" id="{72187BA7-2AEE-7B49-B024-EA7694885E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600D44-8A22-4845-A441-0D9348468D7B}"/>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37897195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77E39F-C242-5249-92A8-5DA7DA7A61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1751DA-51C0-134B-B81A-4EDD6FF81F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4F6D57-3AFA-A940-B0A6-BF862595B4F4}"/>
              </a:ext>
            </a:extLst>
          </p:cNvPr>
          <p:cNvSpPr>
            <a:spLocks noGrp="1"/>
          </p:cNvSpPr>
          <p:nvPr>
            <p:ph type="dt" sz="half" idx="10"/>
          </p:nvPr>
        </p:nvSpPr>
        <p:spPr/>
        <p:txBody>
          <a:bodyPr/>
          <a:lstStyle/>
          <a:p>
            <a:fld id="{D22361DA-49C2-BA44-9B6D-50CEBA8777CB}" type="datetimeFigureOut">
              <a:rPr lang="en-US" smtClean="0"/>
              <a:t>4/19/2022</a:t>
            </a:fld>
            <a:endParaRPr lang="en-US"/>
          </a:p>
        </p:txBody>
      </p:sp>
      <p:sp>
        <p:nvSpPr>
          <p:cNvPr id="5" name="Footer Placeholder 4">
            <a:extLst>
              <a:ext uri="{FF2B5EF4-FFF2-40B4-BE49-F238E27FC236}">
                <a16:creationId xmlns:a16="http://schemas.microsoft.com/office/drawing/2014/main" id="{6977D129-71DA-414C-B2BD-C240BD87B5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C8287F-9B7F-1244-90D7-18A4D9E151B0}"/>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20612963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00670" y="5929931"/>
            <a:ext cx="10985502"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Author and Date</a:t>
            </a:r>
          </a:p>
        </p:txBody>
      </p:sp>
      <p:sp>
        <p:nvSpPr>
          <p:cNvPr id="12" name="Presentation Title"/>
          <p:cNvSpPr txBox="1">
            <a:spLocks noGrp="1"/>
          </p:cNvSpPr>
          <p:nvPr>
            <p:ph type="title" hasCustomPrompt="1"/>
          </p:nvPr>
        </p:nvSpPr>
        <p:spPr>
          <a:xfrm>
            <a:off x="603248" y="1287496"/>
            <a:ext cx="10985502" cy="2324101"/>
          </a:xfrm>
          <a:prstGeom prst="rect">
            <a:avLst/>
          </a:prstGeom>
        </p:spPr>
        <p:txBody>
          <a:bodyPr anchor="b"/>
          <a:lstStyle>
            <a:lvl1pPr>
              <a:defRPr sz="5800" spc="-116"/>
            </a:lvl1pPr>
          </a:lstStyle>
          <a:p>
            <a:r>
              <a:t>Presentation Title</a:t>
            </a:r>
          </a:p>
        </p:txBody>
      </p:sp>
      <p:sp>
        <p:nvSpPr>
          <p:cNvPr id="13" name="Body Level One…"/>
          <p:cNvSpPr txBox="1">
            <a:spLocks noGrp="1"/>
          </p:cNvSpPr>
          <p:nvPr>
            <p:ph type="body" sz="quarter" idx="1" hasCustomPrompt="1"/>
          </p:nvPr>
        </p:nvSpPr>
        <p:spPr>
          <a:xfrm>
            <a:off x="600671" y="3611595"/>
            <a:ext cx="10985501" cy="952501"/>
          </a:xfrm>
          <a:prstGeom prst="rect">
            <a:avLst/>
          </a:prstGeom>
        </p:spPr>
        <p:txBody>
          <a:bodyPr/>
          <a:lstStyle>
            <a:lvl1pPr marL="0" indent="0" defTabSz="412750">
              <a:lnSpc>
                <a:spcPct val="100000"/>
              </a:lnSpc>
              <a:spcBef>
                <a:spcPts val="0"/>
              </a:spcBef>
              <a:buSzTx/>
              <a:buNone/>
              <a:defRPr sz="2750" b="1"/>
            </a:lvl1pPr>
            <a:lvl2pPr marL="0" indent="228600" defTabSz="412750">
              <a:lnSpc>
                <a:spcPct val="100000"/>
              </a:lnSpc>
              <a:spcBef>
                <a:spcPts val="0"/>
              </a:spcBef>
              <a:buSzTx/>
              <a:buNone/>
              <a:defRPr sz="2750" b="1"/>
            </a:lvl2pPr>
            <a:lvl3pPr marL="0" indent="457200" defTabSz="412750">
              <a:lnSpc>
                <a:spcPct val="100000"/>
              </a:lnSpc>
              <a:spcBef>
                <a:spcPts val="0"/>
              </a:spcBef>
              <a:buSzTx/>
              <a:buNone/>
              <a:defRPr sz="2750" b="1"/>
            </a:lvl3pPr>
            <a:lvl4pPr marL="0" indent="685800" defTabSz="412750">
              <a:lnSpc>
                <a:spcPct val="100000"/>
              </a:lnSpc>
              <a:spcBef>
                <a:spcPts val="0"/>
              </a:spcBef>
              <a:buSzTx/>
              <a:buNone/>
              <a:defRPr sz="2750" b="1"/>
            </a:lvl4pPr>
            <a:lvl5pPr marL="0" indent="914400" defTabSz="412750">
              <a:lnSpc>
                <a:spcPct val="100000"/>
              </a:lnSpc>
              <a:spcBef>
                <a:spcPts val="0"/>
              </a:spcBef>
              <a:buSzTx/>
              <a:buNone/>
              <a:defRPr sz="275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2061267176"/>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1">
            <a:alpha val="50000"/>
          </a:schemeClr>
        </a:solidFill>
        <a:effectLst/>
      </p:bgPr>
    </p:bg>
    <p:spTree>
      <p:nvGrpSpPr>
        <p:cNvPr id="1" name=""/>
        <p:cNvGrpSpPr/>
        <p:nvPr/>
      </p:nvGrpSpPr>
      <p:grpSpPr>
        <a:xfrm>
          <a:off x="0" y="0"/>
          <a:ext cx="0" cy="0"/>
          <a:chOff x="0" y="0"/>
          <a:chExt cx="0" cy="0"/>
        </a:xfrm>
      </p:grpSpPr>
      <p:sp>
        <p:nvSpPr>
          <p:cNvPr id="3" name="Slide Number Placeholder 7">
            <a:extLst>
              <a:ext uri="{FF2B5EF4-FFF2-40B4-BE49-F238E27FC236}">
                <a16:creationId xmlns:a16="http://schemas.microsoft.com/office/drawing/2014/main" id="{DDA95657-A81C-4F35-9DD7-3CE87856D6C9}"/>
              </a:ext>
            </a:extLst>
          </p:cNvPr>
          <p:cNvSpPr>
            <a:spLocks noGrp="1"/>
          </p:cNvSpPr>
          <p:nvPr>
            <p:ph type="sldNum" sz="quarter" idx="4"/>
          </p:nvPr>
        </p:nvSpPr>
        <p:spPr>
          <a:xfrm>
            <a:off x="11364961" y="6492875"/>
            <a:ext cx="757016" cy="365125"/>
          </a:xfrm>
          <a:prstGeom prst="rect">
            <a:avLst/>
          </a:prstGeom>
        </p:spPr>
        <p:txBody>
          <a:bodyPr vert="horz" lIns="91440" tIns="45720" rIns="91440" bIns="45720" rtlCol="0" anchor="ctr"/>
          <a:lstStyle>
            <a:lvl1pPr algn="r">
              <a:defRPr sz="1000" b="0" i="0">
                <a:solidFill>
                  <a:schemeClr val="bg1">
                    <a:lumMod val="50000"/>
                  </a:schemeClr>
                </a:solidFill>
                <a:latin typeface="Segoe UI Light" panose="020B0502040204020203" pitchFamily="34" charset="0"/>
                <a:cs typeface="Segoe UI Light" panose="020B0502040204020203" pitchFamily="34" charset="0"/>
              </a:defRPr>
            </a:lvl1pPr>
          </a:lstStyle>
          <a:p>
            <a:fld id="{DB9EDCC1-C010-A149-ADED-33D873045A05}" type="slidenum">
              <a:rPr lang="en-PT" smtClean="0"/>
              <a:pPr/>
              <a:t>‹nº›</a:t>
            </a:fld>
            <a:endParaRPr lang="en-PT"/>
          </a:p>
        </p:txBody>
      </p:sp>
    </p:spTree>
    <p:extLst>
      <p:ext uri="{BB962C8B-B14F-4D97-AF65-F5344CB8AC3E}">
        <p14:creationId xmlns:p14="http://schemas.microsoft.com/office/powerpoint/2010/main" val="698749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E7EFF0-0CAA-4633-AE01-7E922B2AA5D2}"/>
              </a:ext>
            </a:extLst>
          </p:cNvPr>
          <p:cNvSpPr>
            <a:spLocks noGrp="1"/>
          </p:cNvSpPr>
          <p:nvPr>
            <p:ph type="title"/>
          </p:nvPr>
        </p:nvSpPr>
        <p:spPr>
          <a:xfrm>
            <a:off x="831850" y="1709738"/>
            <a:ext cx="10515600" cy="2852737"/>
          </a:xfrm>
        </p:spPr>
        <p:txBody>
          <a:bodyPr anchor="b"/>
          <a:lstStyle>
            <a:lvl1pPr>
              <a:defRPr sz="6000"/>
            </a:lvl1p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FC55E29F-1CF0-40B6-A5E8-9C09438239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PT"/>
              <a:t>Clique para editar os estilos do texto de Modelo Global</a:t>
            </a:r>
          </a:p>
        </p:txBody>
      </p:sp>
      <p:sp>
        <p:nvSpPr>
          <p:cNvPr id="4" name="Marcador de Posição da Data 3">
            <a:extLst>
              <a:ext uri="{FF2B5EF4-FFF2-40B4-BE49-F238E27FC236}">
                <a16:creationId xmlns:a16="http://schemas.microsoft.com/office/drawing/2014/main" id="{F3DA5847-721C-4169-B86B-030EBBC32C57}"/>
              </a:ext>
            </a:extLst>
          </p:cNvPr>
          <p:cNvSpPr>
            <a:spLocks noGrp="1"/>
          </p:cNvSpPr>
          <p:nvPr>
            <p:ph type="dt" sz="half" idx="10"/>
          </p:nvPr>
        </p:nvSpPr>
        <p:spPr/>
        <p:txBody>
          <a:bodyPr/>
          <a:lstStyle/>
          <a:p>
            <a:fld id="{6D7FF46D-A8AD-4D96-86B8-AA14BD95FE95}" type="datetimeFigureOut">
              <a:rPr lang="pt-PT" smtClean="0"/>
              <a:t>19/04/2022</a:t>
            </a:fld>
            <a:endParaRPr lang="pt-PT"/>
          </a:p>
        </p:txBody>
      </p:sp>
      <p:sp>
        <p:nvSpPr>
          <p:cNvPr id="5" name="Marcador de Posição do Rodapé 4">
            <a:extLst>
              <a:ext uri="{FF2B5EF4-FFF2-40B4-BE49-F238E27FC236}">
                <a16:creationId xmlns:a16="http://schemas.microsoft.com/office/drawing/2014/main" id="{19BAD4A4-E5DF-443C-943D-4C9F23A7E452}"/>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79514C76-F67D-470B-8334-8E5774E0D667}"/>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31089168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White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79232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343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90027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8_Title, Subtitle and Text Slide">
    <p:bg>
      <p:bgPr>
        <a:solidFill>
          <a:schemeClr val="bg1"/>
        </a:solidFill>
        <a:effectLst/>
      </p:bgPr>
    </p:bg>
    <p:spTree>
      <p:nvGrpSpPr>
        <p:cNvPr id="1" name=""/>
        <p:cNvGrpSpPr/>
        <p:nvPr/>
      </p:nvGrpSpPr>
      <p:grpSpPr>
        <a:xfrm>
          <a:off x="0" y="0"/>
          <a:ext cx="0" cy="0"/>
          <a:chOff x="0" y="0"/>
          <a:chExt cx="0" cy="0"/>
        </a:xfrm>
      </p:grpSpPr>
      <p:sp>
        <p:nvSpPr>
          <p:cNvPr id="17" name="Text Placeholder 16"/>
          <p:cNvSpPr>
            <a:spLocks noGrp="1"/>
          </p:cNvSpPr>
          <p:nvPr>
            <p:ph type="body" sz="quarter" idx="10" hasCustomPrompt="1"/>
          </p:nvPr>
        </p:nvSpPr>
        <p:spPr>
          <a:xfrm>
            <a:off x="315152" y="1026961"/>
            <a:ext cx="11572048" cy="301752"/>
          </a:xfrm>
          <a:prstGeom prst="rect">
            <a:avLst/>
          </a:prstGeom>
        </p:spPr>
        <p:txBody>
          <a:bodyPr lIns="0"/>
          <a:lstStyle>
            <a:lvl1pPr marL="0" indent="0">
              <a:buNone/>
              <a:defRPr sz="1600" b="1">
                <a:solidFill>
                  <a:schemeClr val="tx1">
                    <a:lumMod val="50000"/>
                    <a:lumOff val="50000"/>
                  </a:schemeClr>
                </a:solidFill>
                <a:latin typeface="+mj-lt"/>
              </a:defRPr>
            </a:lvl1pPr>
            <a:lvl2pPr>
              <a:defRPr sz="2599"/>
            </a:lvl2pPr>
            <a:lvl3pPr>
              <a:defRPr sz="2399"/>
            </a:lvl3pPr>
            <a:lvl4pPr>
              <a:defRPr sz="2199"/>
            </a:lvl4pPr>
            <a:lvl5pPr>
              <a:defRPr sz="2000"/>
            </a:lvl5pPr>
          </a:lstStyle>
          <a:p>
            <a:pPr lvl="0"/>
            <a:r>
              <a:rPr lang="en-US"/>
              <a:t>Click to edit Master text styles </a:t>
            </a:r>
          </a:p>
        </p:txBody>
      </p:sp>
      <p:sp>
        <p:nvSpPr>
          <p:cNvPr id="8" name="Content Placeholder 7"/>
          <p:cNvSpPr>
            <a:spLocks noGrp="1"/>
          </p:cNvSpPr>
          <p:nvPr>
            <p:ph sz="quarter" idx="11"/>
          </p:nvPr>
        </p:nvSpPr>
        <p:spPr>
          <a:xfrm>
            <a:off x="320241" y="1441628"/>
            <a:ext cx="11572048" cy="4867276"/>
          </a:xfrm>
        </p:spPr>
        <p:txBody>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 name="Title 1"/>
          <p:cNvSpPr>
            <a:spLocks noGrp="1"/>
          </p:cNvSpPr>
          <p:nvPr>
            <p:ph type="title" hasCustomPrompt="1"/>
          </p:nvPr>
        </p:nvSpPr>
        <p:spPr>
          <a:xfrm>
            <a:off x="320241" y="13648"/>
            <a:ext cx="10315102" cy="875784"/>
          </a:xfrm>
        </p:spPr>
        <p:txBody>
          <a:bodyPr anchor="ctr"/>
          <a:lstStyle>
            <a:lvl1pPr algn="l">
              <a:defRPr sz="2400" b="1">
                <a:solidFill>
                  <a:srgbClr val="F94F00"/>
                </a:solidFill>
                <a:latin typeface="Arial" panose="020B0604020202020204" pitchFamily="34" charset="0"/>
                <a:cs typeface="Arial" panose="020B0604020202020204" pitchFamily="34" charset="0"/>
              </a:defRPr>
            </a:lvl1pPr>
          </a:lstStyle>
          <a:p>
            <a:r>
              <a:rPr lang="en-US" dirty="0"/>
              <a:t>Click to edit Master title Style</a:t>
            </a:r>
            <a:endParaRPr lang="en-AU" dirty="0"/>
          </a:p>
        </p:txBody>
      </p:sp>
      <p:sp>
        <p:nvSpPr>
          <p:cNvPr id="18" name="Footer Placeholder 4"/>
          <p:cNvSpPr>
            <a:spLocks noGrp="1"/>
          </p:cNvSpPr>
          <p:nvPr>
            <p:ph type="ftr" sz="quarter" idx="12"/>
          </p:nvPr>
        </p:nvSpPr>
        <p:spPr>
          <a:xfrm>
            <a:off x="315153" y="6541067"/>
            <a:ext cx="2557693" cy="137129"/>
          </a:xfrm>
        </p:spPr>
        <p:txBody>
          <a:bodyPr/>
          <a:lstStyle>
            <a:lvl1pPr algn="l">
              <a:defRPr sz="800">
                <a:solidFill>
                  <a:schemeClr val="bg1">
                    <a:lumMod val="50000"/>
                  </a:schemeClr>
                </a:solidFill>
                <a:latin typeface="+mn-lt"/>
              </a:defRPr>
            </a:lvl1pPr>
          </a:lstStyle>
          <a:p>
            <a:r>
              <a:rPr lang="en-US"/>
              <a:t>Copyright © 2017 Accenture  All rights reserved.</a:t>
            </a:r>
          </a:p>
        </p:txBody>
      </p:sp>
      <p:sp>
        <p:nvSpPr>
          <p:cNvPr id="19" name="Slide Number Placeholder 5"/>
          <p:cNvSpPr>
            <a:spLocks noGrp="1"/>
          </p:cNvSpPr>
          <p:nvPr>
            <p:ph type="sldNum" sz="quarter" idx="13"/>
          </p:nvPr>
        </p:nvSpPr>
        <p:spPr>
          <a:xfrm>
            <a:off x="11161580" y="6564052"/>
            <a:ext cx="730710" cy="128588"/>
          </a:xfrm>
        </p:spPr>
        <p:txBody>
          <a:bodyPr/>
          <a:lstStyle>
            <a:lvl1pPr>
              <a:defRPr sz="800">
                <a:solidFill>
                  <a:srgbClr val="354759"/>
                </a:solidFill>
                <a:latin typeface="+mn-lt"/>
              </a:defRPr>
            </a:lvl1pPr>
          </a:lstStyle>
          <a:p>
            <a:pPr>
              <a:defRPr/>
            </a:pPr>
            <a:fld id="{90CBDC3A-D49F-4631-A8C7-55D59B33E5FA}" type="slidenum">
              <a:rPr lang="en-US" smtClean="0"/>
              <a:pPr>
                <a:defRPr/>
              </a:pPr>
              <a:t>‹nº›</a:t>
            </a:fld>
            <a:endParaRPr lang="en-US"/>
          </a:p>
        </p:txBody>
      </p:sp>
    </p:spTree>
    <p:extLst>
      <p:ext uri="{BB962C8B-B14F-4D97-AF65-F5344CB8AC3E}">
        <p14:creationId xmlns:p14="http://schemas.microsoft.com/office/powerpoint/2010/main" val="15136098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040">
          <p15:clr>
            <a:srgbClr val="FBAE40"/>
          </p15:clr>
        </p15:guide>
        <p15:guide id="2" pos="3839">
          <p15:clr>
            <a:srgbClr val="FBAE40"/>
          </p15:clr>
        </p15:guide>
        <p15:guide id="3" pos="192">
          <p15:clr>
            <a:srgbClr val="FBAE40"/>
          </p15:clr>
        </p15:guide>
        <p15:guide id="4" pos="7486">
          <p15:clr>
            <a:srgbClr val="FBAE40"/>
          </p15:clr>
        </p15:guide>
        <p15:guide id="5" orient="horz" pos="5472">
          <p15:clr>
            <a:srgbClr val="FBAE40"/>
          </p15:clr>
        </p15:guide>
        <p15:guide id="6" orient="horz" pos="3013">
          <p15:clr>
            <a:srgbClr val="FBAE40"/>
          </p15:clr>
        </p15:guide>
        <p15:guide id="7" orient="horz" pos="78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9CC8FC-7478-E248-AACC-60CDB5D2AECB}"/>
              </a:ext>
            </a:extLst>
          </p:cNvPr>
          <p:cNvSpPr>
            <a:spLocks noGrp="1"/>
          </p:cNvSpPr>
          <p:nvPr>
            <p:ph type="dt" sz="half" idx="10"/>
          </p:nvPr>
        </p:nvSpPr>
        <p:spPr>
          <a:xfrm>
            <a:off x="838200" y="6356350"/>
            <a:ext cx="2743200" cy="365125"/>
          </a:xfrm>
          <a:prstGeom prst="rect">
            <a:avLst/>
          </a:prstGeom>
        </p:spPr>
        <p:txBody>
          <a:bodyPr/>
          <a:lstStyle/>
          <a:p>
            <a:endParaRPr lang="en-PT"/>
          </a:p>
        </p:txBody>
      </p:sp>
      <p:sp>
        <p:nvSpPr>
          <p:cNvPr id="3" name="Footer Placeholder 2">
            <a:extLst>
              <a:ext uri="{FF2B5EF4-FFF2-40B4-BE49-F238E27FC236}">
                <a16:creationId xmlns:a16="http://schemas.microsoft.com/office/drawing/2014/main" id="{12C13E38-BC4C-1041-9C19-FD2A5DCCB9F0}"/>
              </a:ext>
            </a:extLst>
          </p:cNvPr>
          <p:cNvSpPr>
            <a:spLocks noGrp="1"/>
          </p:cNvSpPr>
          <p:nvPr>
            <p:ph type="ftr" sz="quarter" idx="11"/>
          </p:nvPr>
        </p:nvSpPr>
        <p:spPr>
          <a:xfrm>
            <a:off x="4038600" y="6356350"/>
            <a:ext cx="4114800" cy="365125"/>
          </a:xfrm>
          <a:prstGeom prst="rect">
            <a:avLst/>
          </a:prstGeom>
        </p:spPr>
        <p:txBody>
          <a:bodyPr/>
          <a:lstStyle/>
          <a:p>
            <a:endParaRPr lang="en-PT"/>
          </a:p>
        </p:txBody>
      </p:sp>
      <p:sp>
        <p:nvSpPr>
          <p:cNvPr id="6" name="Text Placeholder 5">
            <a:extLst>
              <a:ext uri="{FF2B5EF4-FFF2-40B4-BE49-F238E27FC236}">
                <a16:creationId xmlns:a16="http://schemas.microsoft.com/office/drawing/2014/main" id="{7F148780-625F-4844-93DF-E55A7CC2646E}"/>
              </a:ext>
            </a:extLst>
          </p:cNvPr>
          <p:cNvSpPr>
            <a:spLocks noGrp="1"/>
          </p:cNvSpPr>
          <p:nvPr>
            <p:ph type="body" sz="quarter" idx="12"/>
          </p:nvPr>
        </p:nvSpPr>
        <p:spPr>
          <a:xfrm>
            <a:off x="633413" y="1679972"/>
            <a:ext cx="2147365" cy="2771775"/>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a:p>
        </p:txBody>
      </p:sp>
      <p:sp>
        <p:nvSpPr>
          <p:cNvPr id="7" name="Text Placeholder 5">
            <a:extLst>
              <a:ext uri="{FF2B5EF4-FFF2-40B4-BE49-F238E27FC236}">
                <a16:creationId xmlns:a16="http://schemas.microsoft.com/office/drawing/2014/main" id="{AA699B7E-D861-4998-BF1A-51EED56DC11F}"/>
              </a:ext>
            </a:extLst>
          </p:cNvPr>
          <p:cNvSpPr>
            <a:spLocks noGrp="1"/>
          </p:cNvSpPr>
          <p:nvPr>
            <p:ph type="body" sz="quarter" idx="13"/>
          </p:nvPr>
        </p:nvSpPr>
        <p:spPr>
          <a:xfrm>
            <a:off x="2849563" y="1679972"/>
            <a:ext cx="2122487" cy="1355328"/>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a:p>
        </p:txBody>
      </p:sp>
      <p:sp>
        <p:nvSpPr>
          <p:cNvPr id="8" name="Text Placeholder 5">
            <a:extLst>
              <a:ext uri="{FF2B5EF4-FFF2-40B4-BE49-F238E27FC236}">
                <a16:creationId xmlns:a16="http://schemas.microsoft.com/office/drawing/2014/main" id="{243F2252-6A03-4D4F-8629-2AA53788FF5A}"/>
              </a:ext>
            </a:extLst>
          </p:cNvPr>
          <p:cNvSpPr>
            <a:spLocks noGrp="1"/>
          </p:cNvSpPr>
          <p:nvPr>
            <p:ph type="body" sz="quarter" idx="14"/>
          </p:nvPr>
        </p:nvSpPr>
        <p:spPr>
          <a:xfrm>
            <a:off x="2849563" y="3096419"/>
            <a:ext cx="2122487" cy="1355328"/>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a:p>
        </p:txBody>
      </p:sp>
      <p:sp>
        <p:nvSpPr>
          <p:cNvPr id="9" name="Text Placeholder 5">
            <a:extLst>
              <a:ext uri="{FF2B5EF4-FFF2-40B4-BE49-F238E27FC236}">
                <a16:creationId xmlns:a16="http://schemas.microsoft.com/office/drawing/2014/main" id="{B4B1B76A-DC40-4DC0-B9C9-EED787789412}"/>
              </a:ext>
            </a:extLst>
          </p:cNvPr>
          <p:cNvSpPr>
            <a:spLocks noGrp="1"/>
          </p:cNvSpPr>
          <p:nvPr>
            <p:ph type="body" sz="quarter" idx="15"/>
          </p:nvPr>
        </p:nvSpPr>
        <p:spPr>
          <a:xfrm>
            <a:off x="5040835" y="1679972"/>
            <a:ext cx="2109265" cy="2771775"/>
          </a:xfrm>
          <a:prstGeom prst="rect">
            <a:avLst/>
          </a:prstGeom>
          <a:solidFill>
            <a:schemeClr val="accent2"/>
          </a:solidFill>
          <a:ln w="0">
            <a:solidFill>
              <a:schemeClr val="accent2">
                <a:alpha val="0"/>
              </a:schemeClr>
            </a:solidFill>
          </a:ln>
        </p:spPr>
        <p:txBody>
          <a:bodyPr/>
          <a:lstStyle>
            <a:lvl1pPr marL="0" indent="0">
              <a:buNone/>
              <a:defRPr sz="800">
                <a:noFill/>
              </a:defRPr>
            </a:lvl1pPr>
          </a:lstStyle>
          <a:p>
            <a:pPr lvl="0"/>
            <a:endParaRPr lang="en-US"/>
          </a:p>
        </p:txBody>
      </p:sp>
      <p:sp>
        <p:nvSpPr>
          <p:cNvPr id="10" name="Text Placeholder 5">
            <a:extLst>
              <a:ext uri="{FF2B5EF4-FFF2-40B4-BE49-F238E27FC236}">
                <a16:creationId xmlns:a16="http://schemas.microsoft.com/office/drawing/2014/main" id="{FFBA6A95-7705-483E-AAB5-F8AFAC745E9C}"/>
              </a:ext>
            </a:extLst>
          </p:cNvPr>
          <p:cNvSpPr>
            <a:spLocks noGrp="1"/>
          </p:cNvSpPr>
          <p:nvPr>
            <p:ph type="body" sz="quarter" idx="16"/>
          </p:nvPr>
        </p:nvSpPr>
        <p:spPr>
          <a:xfrm>
            <a:off x="7218885" y="1679972"/>
            <a:ext cx="2122487" cy="1355328"/>
          </a:xfrm>
          <a:prstGeom prst="rect">
            <a:avLst/>
          </a:prstGeom>
          <a:solidFill>
            <a:schemeClr val="accent3"/>
          </a:solidFill>
          <a:ln w="0">
            <a:solidFill>
              <a:schemeClr val="accent3">
                <a:alpha val="0"/>
              </a:schemeClr>
            </a:solidFill>
          </a:ln>
        </p:spPr>
        <p:txBody>
          <a:bodyPr/>
          <a:lstStyle>
            <a:lvl1pPr marL="0" indent="0">
              <a:buNone/>
              <a:defRPr sz="800">
                <a:noFill/>
              </a:defRPr>
            </a:lvl1pPr>
          </a:lstStyle>
          <a:p>
            <a:pPr lvl="0"/>
            <a:endParaRPr lang="en-US"/>
          </a:p>
        </p:txBody>
      </p:sp>
      <p:sp>
        <p:nvSpPr>
          <p:cNvPr id="11" name="Text Placeholder 5">
            <a:extLst>
              <a:ext uri="{FF2B5EF4-FFF2-40B4-BE49-F238E27FC236}">
                <a16:creationId xmlns:a16="http://schemas.microsoft.com/office/drawing/2014/main" id="{F3FCEB75-2B7E-4856-BBE4-07A9514A7E79}"/>
              </a:ext>
            </a:extLst>
          </p:cNvPr>
          <p:cNvSpPr>
            <a:spLocks noGrp="1"/>
          </p:cNvSpPr>
          <p:nvPr>
            <p:ph type="body" sz="quarter" idx="17"/>
          </p:nvPr>
        </p:nvSpPr>
        <p:spPr>
          <a:xfrm>
            <a:off x="7218885" y="3096419"/>
            <a:ext cx="2122487" cy="1355328"/>
          </a:xfrm>
          <a:prstGeom prst="rect">
            <a:avLst/>
          </a:prstGeom>
          <a:solidFill>
            <a:schemeClr val="accent3"/>
          </a:solidFill>
          <a:ln w="0">
            <a:solidFill>
              <a:schemeClr val="accent3">
                <a:alpha val="0"/>
              </a:schemeClr>
            </a:solidFill>
          </a:ln>
        </p:spPr>
        <p:txBody>
          <a:bodyPr/>
          <a:lstStyle>
            <a:lvl1pPr marL="0" indent="0">
              <a:buNone/>
              <a:defRPr sz="800">
                <a:noFill/>
              </a:defRPr>
            </a:lvl1pPr>
          </a:lstStyle>
          <a:p>
            <a:pPr lvl="0"/>
            <a:endParaRPr lang="en-US"/>
          </a:p>
        </p:txBody>
      </p:sp>
      <p:sp>
        <p:nvSpPr>
          <p:cNvPr id="12" name="Text Placeholder 5">
            <a:extLst>
              <a:ext uri="{FF2B5EF4-FFF2-40B4-BE49-F238E27FC236}">
                <a16:creationId xmlns:a16="http://schemas.microsoft.com/office/drawing/2014/main" id="{7E1DD1E7-0CC2-48EC-8A53-327AD79D08BA}"/>
              </a:ext>
            </a:extLst>
          </p:cNvPr>
          <p:cNvSpPr>
            <a:spLocks noGrp="1"/>
          </p:cNvSpPr>
          <p:nvPr>
            <p:ph type="body" sz="quarter" idx="18"/>
          </p:nvPr>
        </p:nvSpPr>
        <p:spPr>
          <a:xfrm>
            <a:off x="9412280" y="1679972"/>
            <a:ext cx="2147365" cy="2771775"/>
          </a:xfrm>
          <a:prstGeom prst="rect">
            <a:avLst/>
          </a:prstGeom>
          <a:solidFill>
            <a:schemeClr val="accent3"/>
          </a:solidFill>
          <a:ln w="0">
            <a:solidFill>
              <a:schemeClr val="accent3">
                <a:alpha val="0"/>
              </a:schemeClr>
            </a:solidFill>
          </a:ln>
        </p:spPr>
        <p:txBody>
          <a:bodyPr/>
          <a:lstStyle>
            <a:lvl1pPr marL="0" indent="0">
              <a:buNone/>
              <a:defRPr sz="800">
                <a:noFill/>
              </a:defRPr>
            </a:lvl1pPr>
          </a:lstStyle>
          <a:p>
            <a:pPr lvl="0"/>
            <a:endParaRPr lang="en-US"/>
          </a:p>
        </p:txBody>
      </p:sp>
      <p:sp>
        <p:nvSpPr>
          <p:cNvPr id="13" name="Text Placeholder 5">
            <a:extLst>
              <a:ext uri="{FF2B5EF4-FFF2-40B4-BE49-F238E27FC236}">
                <a16:creationId xmlns:a16="http://schemas.microsoft.com/office/drawing/2014/main" id="{F9A9F00C-167B-4331-B1FD-12FD15F6A85A}"/>
              </a:ext>
            </a:extLst>
          </p:cNvPr>
          <p:cNvSpPr>
            <a:spLocks noGrp="1"/>
          </p:cNvSpPr>
          <p:nvPr>
            <p:ph type="body" sz="quarter" idx="19"/>
          </p:nvPr>
        </p:nvSpPr>
        <p:spPr>
          <a:xfrm>
            <a:off x="633413" y="4514865"/>
            <a:ext cx="5430837" cy="1521985"/>
          </a:xfrm>
          <a:prstGeom prst="rect">
            <a:avLst/>
          </a:prstGeom>
          <a:solidFill>
            <a:schemeClr val="accent4"/>
          </a:solidFill>
          <a:ln w="0">
            <a:solidFill>
              <a:schemeClr val="accent4">
                <a:alpha val="0"/>
              </a:schemeClr>
            </a:solidFill>
          </a:ln>
        </p:spPr>
        <p:txBody>
          <a:bodyPr/>
          <a:lstStyle>
            <a:lvl1pPr marL="0" indent="0">
              <a:buNone/>
              <a:defRPr sz="800">
                <a:noFill/>
              </a:defRPr>
            </a:lvl1pPr>
          </a:lstStyle>
          <a:p>
            <a:pPr lvl="0"/>
            <a:endParaRPr lang="en-US"/>
          </a:p>
        </p:txBody>
      </p:sp>
      <p:sp>
        <p:nvSpPr>
          <p:cNvPr id="14" name="Text Placeholder 5">
            <a:extLst>
              <a:ext uri="{FF2B5EF4-FFF2-40B4-BE49-F238E27FC236}">
                <a16:creationId xmlns:a16="http://schemas.microsoft.com/office/drawing/2014/main" id="{07DB6BC2-2974-4965-B093-EC14D2F51B7E}"/>
              </a:ext>
            </a:extLst>
          </p:cNvPr>
          <p:cNvSpPr>
            <a:spLocks noGrp="1"/>
          </p:cNvSpPr>
          <p:nvPr>
            <p:ph type="body" sz="quarter" idx="20"/>
          </p:nvPr>
        </p:nvSpPr>
        <p:spPr>
          <a:xfrm>
            <a:off x="6128808" y="4514865"/>
            <a:ext cx="5430837" cy="1521985"/>
          </a:xfrm>
          <a:prstGeom prst="rect">
            <a:avLst/>
          </a:prstGeom>
          <a:solidFill>
            <a:schemeClr val="accent4"/>
          </a:solidFill>
          <a:ln w="0">
            <a:solidFill>
              <a:schemeClr val="accent4">
                <a:alpha val="0"/>
              </a:schemeClr>
            </a:solidFill>
          </a:ln>
        </p:spPr>
        <p:txBody>
          <a:bodyPr/>
          <a:lstStyle>
            <a:lvl1pPr marL="0" indent="0">
              <a:buNone/>
              <a:defRPr sz="800">
                <a:noFill/>
              </a:defRPr>
            </a:lvl1pPr>
          </a:lstStyle>
          <a:p>
            <a:pPr lvl="0"/>
            <a:endParaRPr lang="en-US"/>
          </a:p>
        </p:txBody>
      </p:sp>
      <p:sp>
        <p:nvSpPr>
          <p:cNvPr id="15" name="Text Placeholder 5">
            <a:extLst>
              <a:ext uri="{FF2B5EF4-FFF2-40B4-BE49-F238E27FC236}">
                <a16:creationId xmlns:a16="http://schemas.microsoft.com/office/drawing/2014/main" id="{AE7CF1A8-667A-44F7-89C1-BD6984F97109}"/>
              </a:ext>
            </a:extLst>
          </p:cNvPr>
          <p:cNvSpPr>
            <a:spLocks noGrp="1"/>
          </p:cNvSpPr>
          <p:nvPr>
            <p:ph type="body" sz="quarter" idx="21"/>
          </p:nvPr>
        </p:nvSpPr>
        <p:spPr>
          <a:xfrm>
            <a:off x="666744" y="1679971"/>
            <a:ext cx="2147365" cy="2771775"/>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a:p>
        </p:txBody>
      </p:sp>
      <p:sp>
        <p:nvSpPr>
          <p:cNvPr id="17" name="Slide Number Placeholder 7">
            <a:extLst>
              <a:ext uri="{FF2B5EF4-FFF2-40B4-BE49-F238E27FC236}">
                <a16:creationId xmlns:a16="http://schemas.microsoft.com/office/drawing/2014/main" id="{79B3716D-DCDC-4F01-BA1F-3F5D63817235}"/>
              </a:ext>
            </a:extLst>
          </p:cNvPr>
          <p:cNvSpPr>
            <a:spLocks noGrp="1"/>
          </p:cNvSpPr>
          <p:nvPr>
            <p:ph type="sldNum" sz="quarter" idx="4"/>
          </p:nvPr>
        </p:nvSpPr>
        <p:spPr>
          <a:xfrm>
            <a:off x="11364961" y="6492875"/>
            <a:ext cx="757016" cy="365125"/>
          </a:xfrm>
          <a:prstGeom prst="rect">
            <a:avLst/>
          </a:prstGeom>
        </p:spPr>
        <p:txBody>
          <a:bodyPr vert="horz" lIns="91440" tIns="45720" rIns="91440" bIns="45720" rtlCol="0" anchor="ctr"/>
          <a:lstStyle>
            <a:lvl1pPr algn="r">
              <a:defRPr sz="1000" b="0" i="0">
                <a:solidFill>
                  <a:schemeClr val="bg1">
                    <a:lumMod val="50000"/>
                  </a:schemeClr>
                </a:solidFill>
                <a:latin typeface="Segoe UI Light" panose="020B0502040204020203" pitchFamily="34" charset="0"/>
                <a:cs typeface="Segoe UI Light" panose="020B0502040204020203" pitchFamily="34" charset="0"/>
              </a:defRPr>
            </a:lvl1pPr>
          </a:lstStyle>
          <a:p>
            <a:fld id="{DB9EDCC1-C010-A149-ADED-33D873045A05}" type="slidenum">
              <a:rPr lang="en-PT" smtClean="0"/>
              <a:pPr/>
              <a:t>‹nº›</a:t>
            </a:fld>
            <a:endParaRPr lang="en-PT"/>
          </a:p>
        </p:txBody>
      </p:sp>
    </p:spTree>
    <p:extLst>
      <p:ext uri="{BB962C8B-B14F-4D97-AF65-F5344CB8AC3E}">
        <p14:creationId xmlns:p14="http://schemas.microsoft.com/office/powerpoint/2010/main" val="2928766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38DA5E-650A-44C5-B464-0901F756EADB}"/>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821A34CB-E4EB-4B73-B100-185A483EF645}"/>
              </a:ext>
            </a:extLst>
          </p:cNvPr>
          <p:cNvSpPr>
            <a:spLocks noGrp="1"/>
          </p:cNvSpPr>
          <p:nvPr>
            <p:ph sz="half" idx="1"/>
          </p:nvPr>
        </p:nvSpPr>
        <p:spPr>
          <a:xfrm>
            <a:off x="838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e Conteúdo 3">
            <a:extLst>
              <a:ext uri="{FF2B5EF4-FFF2-40B4-BE49-F238E27FC236}">
                <a16:creationId xmlns:a16="http://schemas.microsoft.com/office/drawing/2014/main" id="{FCED0870-A4DC-45F3-A7B1-E31E29813D16}"/>
              </a:ext>
            </a:extLst>
          </p:cNvPr>
          <p:cNvSpPr>
            <a:spLocks noGrp="1"/>
          </p:cNvSpPr>
          <p:nvPr>
            <p:ph sz="half" idx="2"/>
          </p:nvPr>
        </p:nvSpPr>
        <p:spPr>
          <a:xfrm>
            <a:off x="6172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a Data 4">
            <a:extLst>
              <a:ext uri="{FF2B5EF4-FFF2-40B4-BE49-F238E27FC236}">
                <a16:creationId xmlns:a16="http://schemas.microsoft.com/office/drawing/2014/main" id="{690D5A7E-3D91-4C6B-9222-23C8E2CC4194}"/>
              </a:ext>
            </a:extLst>
          </p:cNvPr>
          <p:cNvSpPr>
            <a:spLocks noGrp="1"/>
          </p:cNvSpPr>
          <p:nvPr>
            <p:ph type="dt" sz="half" idx="10"/>
          </p:nvPr>
        </p:nvSpPr>
        <p:spPr/>
        <p:txBody>
          <a:bodyPr/>
          <a:lstStyle/>
          <a:p>
            <a:fld id="{6D7FF46D-A8AD-4D96-86B8-AA14BD95FE95}" type="datetimeFigureOut">
              <a:rPr lang="pt-PT" smtClean="0"/>
              <a:t>19/04/2022</a:t>
            </a:fld>
            <a:endParaRPr lang="pt-PT"/>
          </a:p>
        </p:txBody>
      </p:sp>
      <p:sp>
        <p:nvSpPr>
          <p:cNvPr id="6" name="Marcador de Posição do Rodapé 5">
            <a:extLst>
              <a:ext uri="{FF2B5EF4-FFF2-40B4-BE49-F238E27FC236}">
                <a16:creationId xmlns:a16="http://schemas.microsoft.com/office/drawing/2014/main" id="{83C4336F-C27C-42BB-8F71-C982C436B449}"/>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ED86D9F7-2E5C-478C-B68C-3AAF0A5C6188}"/>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2108296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84B0BA-7489-4666-8899-1EFC05D4EBE1}"/>
              </a:ext>
            </a:extLst>
          </p:cNvPr>
          <p:cNvSpPr>
            <a:spLocks noGrp="1"/>
          </p:cNvSpPr>
          <p:nvPr>
            <p:ph type="title"/>
          </p:nvPr>
        </p:nvSpPr>
        <p:spPr>
          <a:xfrm>
            <a:off x="839788" y="365125"/>
            <a:ext cx="10515600" cy="1325563"/>
          </a:xfrm>
        </p:spPr>
        <p:txBody>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F7C9D138-CE49-447F-8B31-651B1F5D80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4" name="Marcador de Posição de Conteúdo 3">
            <a:extLst>
              <a:ext uri="{FF2B5EF4-FFF2-40B4-BE49-F238E27FC236}">
                <a16:creationId xmlns:a16="http://schemas.microsoft.com/office/drawing/2014/main" id="{771C59CE-4AB2-4C48-BB96-D93E29D74AB5}"/>
              </a:ext>
            </a:extLst>
          </p:cNvPr>
          <p:cNvSpPr>
            <a:spLocks noGrp="1"/>
          </p:cNvSpPr>
          <p:nvPr>
            <p:ph sz="half" idx="2"/>
          </p:nvPr>
        </p:nvSpPr>
        <p:spPr>
          <a:xfrm>
            <a:off x="839788" y="2505075"/>
            <a:ext cx="5157787"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o Texto 4">
            <a:extLst>
              <a:ext uri="{FF2B5EF4-FFF2-40B4-BE49-F238E27FC236}">
                <a16:creationId xmlns:a16="http://schemas.microsoft.com/office/drawing/2014/main" id="{C2AFAE40-B370-4376-80EB-65AEAE0778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6" name="Marcador de Posição de Conteúdo 5">
            <a:extLst>
              <a:ext uri="{FF2B5EF4-FFF2-40B4-BE49-F238E27FC236}">
                <a16:creationId xmlns:a16="http://schemas.microsoft.com/office/drawing/2014/main" id="{043C9F10-3853-4FA1-BD82-AFD2EE0B41E3}"/>
              </a:ext>
            </a:extLst>
          </p:cNvPr>
          <p:cNvSpPr>
            <a:spLocks noGrp="1"/>
          </p:cNvSpPr>
          <p:nvPr>
            <p:ph sz="quarter" idx="4"/>
          </p:nvPr>
        </p:nvSpPr>
        <p:spPr>
          <a:xfrm>
            <a:off x="6172200" y="2505075"/>
            <a:ext cx="5183188"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7" name="Marcador de Posição da Data 6">
            <a:extLst>
              <a:ext uri="{FF2B5EF4-FFF2-40B4-BE49-F238E27FC236}">
                <a16:creationId xmlns:a16="http://schemas.microsoft.com/office/drawing/2014/main" id="{8075EBB8-95F8-4852-9A64-E92DC15E9660}"/>
              </a:ext>
            </a:extLst>
          </p:cNvPr>
          <p:cNvSpPr>
            <a:spLocks noGrp="1"/>
          </p:cNvSpPr>
          <p:nvPr>
            <p:ph type="dt" sz="half" idx="10"/>
          </p:nvPr>
        </p:nvSpPr>
        <p:spPr/>
        <p:txBody>
          <a:bodyPr/>
          <a:lstStyle/>
          <a:p>
            <a:fld id="{6D7FF46D-A8AD-4D96-86B8-AA14BD95FE95}" type="datetimeFigureOut">
              <a:rPr lang="pt-PT" smtClean="0"/>
              <a:t>19/04/2022</a:t>
            </a:fld>
            <a:endParaRPr lang="pt-PT"/>
          </a:p>
        </p:txBody>
      </p:sp>
      <p:sp>
        <p:nvSpPr>
          <p:cNvPr id="8" name="Marcador de Posição do Rodapé 7">
            <a:extLst>
              <a:ext uri="{FF2B5EF4-FFF2-40B4-BE49-F238E27FC236}">
                <a16:creationId xmlns:a16="http://schemas.microsoft.com/office/drawing/2014/main" id="{5DF15970-6B43-4938-A15C-B201A1FE9762}"/>
              </a:ext>
            </a:extLst>
          </p:cNvPr>
          <p:cNvSpPr>
            <a:spLocks noGrp="1"/>
          </p:cNvSpPr>
          <p:nvPr>
            <p:ph type="ftr" sz="quarter" idx="11"/>
          </p:nvPr>
        </p:nvSpPr>
        <p:spPr/>
        <p:txBody>
          <a:bodyPr/>
          <a:lstStyle/>
          <a:p>
            <a:endParaRPr lang="pt-PT"/>
          </a:p>
        </p:txBody>
      </p:sp>
      <p:sp>
        <p:nvSpPr>
          <p:cNvPr id="9" name="Marcador de Posição do Número do Diapositivo 8">
            <a:extLst>
              <a:ext uri="{FF2B5EF4-FFF2-40B4-BE49-F238E27FC236}">
                <a16:creationId xmlns:a16="http://schemas.microsoft.com/office/drawing/2014/main" id="{8C1DD42A-04AD-4F1B-B5F1-A87B4120F10C}"/>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3334270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29F2E7-E913-4C18-9E43-4119F99F4E94}"/>
              </a:ext>
            </a:extLst>
          </p:cNvPr>
          <p:cNvSpPr>
            <a:spLocks noGrp="1"/>
          </p:cNvSpPr>
          <p:nvPr>
            <p:ph type="title"/>
          </p:nvPr>
        </p:nvSpPr>
        <p:spPr/>
        <p:txBody>
          <a:bodyPr/>
          <a:lstStyle/>
          <a:p>
            <a:r>
              <a:rPr lang="pt-PT"/>
              <a:t>Clique para editar o estilo de título do Modelo Global</a:t>
            </a:r>
          </a:p>
        </p:txBody>
      </p:sp>
      <p:sp>
        <p:nvSpPr>
          <p:cNvPr id="3" name="Marcador de Posição da Data 2">
            <a:extLst>
              <a:ext uri="{FF2B5EF4-FFF2-40B4-BE49-F238E27FC236}">
                <a16:creationId xmlns:a16="http://schemas.microsoft.com/office/drawing/2014/main" id="{D935781F-B6CF-4A12-82FE-9D8E951A6966}"/>
              </a:ext>
            </a:extLst>
          </p:cNvPr>
          <p:cNvSpPr>
            <a:spLocks noGrp="1"/>
          </p:cNvSpPr>
          <p:nvPr>
            <p:ph type="dt" sz="half" idx="10"/>
          </p:nvPr>
        </p:nvSpPr>
        <p:spPr/>
        <p:txBody>
          <a:bodyPr/>
          <a:lstStyle/>
          <a:p>
            <a:fld id="{6D7FF46D-A8AD-4D96-86B8-AA14BD95FE95}" type="datetimeFigureOut">
              <a:rPr lang="pt-PT" smtClean="0"/>
              <a:t>19/04/2022</a:t>
            </a:fld>
            <a:endParaRPr lang="pt-PT"/>
          </a:p>
        </p:txBody>
      </p:sp>
      <p:sp>
        <p:nvSpPr>
          <p:cNvPr id="4" name="Marcador de Posição do Rodapé 3">
            <a:extLst>
              <a:ext uri="{FF2B5EF4-FFF2-40B4-BE49-F238E27FC236}">
                <a16:creationId xmlns:a16="http://schemas.microsoft.com/office/drawing/2014/main" id="{8C5A2E05-8F74-4CE8-A21D-473978474CC9}"/>
              </a:ext>
            </a:extLst>
          </p:cNvPr>
          <p:cNvSpPr>
            <a:spLocks noGrp="1"/>
          </p:cNvSpPr>
          <p:nvPr>
            <p:ph type="ftr" sz="quarter" idx="11"/>
          </p:nvPr>
        </p:nvSpPr>
        <p:spPr/>
        <p:txBody>
          <a:bodyPr/>
          <a:lstStyle/>
          <a:p>
            <a:endParaRPr lang="pt-PT"/>
          </a:p>
        </p:txBody>
      </p:sp>
      <p:sp>
        <p:nvSpPr>
          <p:cNvPr id="5" name="Marcador de Posição do Número do Diapositivo 4">
            <a:extLst>
              <a:ext uri="{FF2B5EF4-FFF2-40B4-BE49-F238E27FC236}">
                <a16:creationId xmlns:a16="http://schemas.microsoft.com/office/drawing/2014/main" id="{B49FA08F-92C4-4C1D-886F-966E67B04E1B}"/>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2876833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a:extLst>
              <a:ext uri="{FF2B5EF4-FFF2-40B4-BE49-F238E27FC236}">
                <a16:creationId xmlns:a16="http://schemas.microsoft.com/office/drawing/2014/main" id="{A983A88B-EEEE-478E-AFAD-0FC60D8D539A}"/>
              </a:ext>
            </a:extLst>
          </p:cNvPr>
          <p:cNvSpPr>
            <a:spLocks noGrp="1"/>
          </p:cNvSpPr>
          <p:nvPr>
            <p:ph type="dt" sz="half" idx="10"/>
          </p:nvPr>
        </p:nvSpPr>
        <p:spPr/>
        <p:txBody>
          <a:bodyPr/>
          <a:lstStyle/>
          <a:p>
            <a:fld id="{6D7FF46D-A8AD-4D96-86B8-AA14BD95FE95}" type="datetimeFigureOut">
              <a:rPr lang="pt-PT" smtClean="0"/>
              <a:t>19/04/2022</a:t>
            </a:fld>
            <a:endParaRPr lang="pt-PT"/>
          </a:p>
        </p:txBody>
      </p:sp>
      <p:sp>
        <p:nvSpPr>
          <p:cNvPr id="3" name="Marcador de Posição do Rodapé 2">
            <a:extLst>
              <a:ext uri="{FF2B5EF4-FFF2-40B4-BE49-F238E27FC236}">
                <a16:creationId xmlns:a16="http://schemas.microsoft.com/office/drawing/2014/main" id="{1427B03D-0F1F-469E-828D-CAA538D1BC54}"/>
              </a:ext>
            </a:extLst>
          </p:cNvPr>
          <p:cNvSpPr>
            <a:spLocks noGrp="1"/>
          </p:cNvSpPr>
          <p:nvPr>
            <p:ph type="ftr" sz="quarter" idx="11"/>
          </p:nvPr>
        </p:nvSpPr>
        <p:spPr/>
        <p:txBody>
          <a:bodyPr/>
          <a:lstStyle/>
          <a:p>
            <a:endParaRPr lang="pt-PT"/>
          </a:p>
        </p:txBody>
      </p:sp>
      <p:sp>
        <p:nvSpPr>
          <p:cNvPr id="4" name="Marcador de Posição do Número do Diapositivo 3">
            <a:extLst>
              <a:ext uri="{FF2B5EF4-FFF2-40B4-BE49-F238E27FC236}">
                <a16:creationId xmlns:a16="http://schemas.microsoft.com/office/drawing/2014/main" id="{35B35D16-9598-4A5B-8EAA-97C054818FF7}"/>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1416480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F3F814-8699-4940-8187-0E34AD21B58D}"/>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BEA4F218-873A-4193-8294-F733270E40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o Texto 3">
            <a:extLst>
              <a:ext uri="{FF2B5EF4-FFF2-40B4-BE49-F238E27FC236}">
                <a16:creationId xmlns:a16="http://schemas.microsoft.com/office/drawing/2014/main" id="{F5F9BA03-6F78-4894-A0B4-D86386C7B6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39078B86-858B-4300-9F14-758225E051BB}"/>
              </a:ext>
            </a:extLst>
          </p:cNvPr>
          <p:cNvSpPr>
            <a:spLocks noGrp="1"/>
          </p:cNvSpPr>
          <p:nvPr>
            <p:ph type="dt" sz="half" idx="10"/>
          </p:nvPr>
        </p:nvSpPr>
        <p:spPr/>
        <p:txBody>
          <a:bodyPr/>
          <a:lstStyle/>
          <a:p>
            <a:fld id="{6D7FF46D-A8AD-4D96-86B8-AA14BD95FE95}" type="datetimeFigureOut">
              <a:rPr lang="pt-PT" smtClean="0"/>
              <a:t>19/04/2022</a:t>
            </a:fld>
            <a:endParaRPr lang="pt-PT"/>
          </a:p>
        </p:txBody>
      </p:sp>
      <p:sp>
        <p:nvSpPr>
          <p:cNvPr id="6" name="Marcador de Posição do Rodapé 5">
            <a:extLst>
              <a:ext uri="{FF2B5EF4-FFF2-40B4-BE49-F238E27FC236}">
                <a16:creationId xmlns:a16="http://schemas.microsoft.com/office/drawing/2014/main" id="{42F0BA26-3790-4BE9-A457-46FD457DDE2F}"/>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1A51D841-5DBF-45B6-942C-6D2C48C3605C}"/>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1399850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0A326A-8A8B-49EF-9F50-FEECC748063D}"/>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a Imagem 2">
            <a:extLst>
              <a:ext uri="{FF2B5EF4-FFF2-40B4-BE49-F238E27FC236}">
                <a16:creationId xmlns:a16="http://schemas.microsoft.com/office/drawing/2014/main" id="{E54082BE-0DE2-4852-B4D6-BE2493B722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Marcador de Posição do Texto 3">
            <a:extLst>
              <a:ext uri="{FF2B5EF4-FFF2-40B4-BE49-F238E27FC236}">
                <a16:creationId xmlns:a16="http://schemas.microsoft.com/office/drawing/2014/main" id="{031F58AA-8FE9-45F3-AD60-CB5A93FD4B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A04296A1-6F17-4C60-AA32-949169A77D7E}"/>
              </a:ext>
            </a:extLst>
          </p:cNvPr>
          <p:cNvSpPr>
            <a:spLocks noGrp="1"/>
          </p:cNvSpPr>
          <p:nvPr>
            <p:ph type="dt" sz="half" idx="10"/>
          </p:nvPr>
        </p:nvSpPr>
        <p:spPr/>
        <p:txBody>
          <a:bodyPr/>
          <a:lstStyle/>
          <a:p>
            <a:fld id="{6D7FF46D-A8AD-4D96-86B8-AA14BD95FE95}" type="datetimeFigureOut">
              <a:rPr lang="pt-PT" smtClean="0"/>
              <a:t>19/04/2022</a:t>
            </a:fld>
            <a:endParaRPr lang="pt-PT"/>
          </a:p>
        </p:txBody>
      </p:sp>
      <p:sp>
        <p:nvSpPr>
          <p:cNvPr id="6" name="Marcador de Posição do Rodapé 5">
            <a:extLst>
              <a:ext uri="{FF2B5EF4-FFF2-40B4-BE49-F238E27FC236}">
                <a16:creationId xmlns:a16="http://schemas.microsoft.com/office/drawing/2014/main" id="{AECD17A1-39EB-4BA6-88B6-1C21133464FC}"/>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AFE63C27-EC9B-49EE-8BE1-B23DD655CC15}"/>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2412602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theme" Target="../theme/theme2.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a:extLst>
              <a:ext uri="{FF2B5EF4-FFF2-40B4-BE49-F238E27FC236}">
                <a16:creationId xmlns:a16="http://schemas.microsoft.com/office/drawing/2014/main" id="{6E666957-215A-46DB-A4FD-FDA383FE75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AA965F49-9FE7-46A7-9449-F22D55D1EB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823D48A7-FFE9-47B6-A13C-479B197EBD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7FF46D-A8AD-4D96-86B8-AA14BD95FE95}" type="datetimeFigureOut">
              <a:rPr lang="pt-PT" smtClean="0"/>
              <a:t>19/04/2022</a:t>
            </a:fld>
            <a:endParaRPr lang="pt-PT"/>
          </a:p>
        </p:txBody>
      </p:sp>
      <p:sp>
        <p:nvSpPr>
          <p:cNvPr id="5" name="Marcador de Posição do Rodapé 4">
            <a:extLst>
              <a:ext uri="{FF2B5EF4-FFF2-40B4-BE49-F238E27FC236}">
                <a16:creationId xmlns:a16="http://schemas.microsoft.com/office/drawing/2014/main" id="{E6CB2E81-6733-4D03-A09B-73D7F610B5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Marcador de Posição do Número do Diapositivo 5">
            <a:extLst>
              <a:ext uri="{FF2B5EF4-FFF2-40B4-BE49-F238E27FC236}">
                <a16:creationId xmlns:a16="http://schemas.microsoft.com/office/drawing/2014/main" id="{E1B8189F-4223-4839-9F52-A8C2B13F29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FEE3EE-FA24-44ED-8072-880213D05D88}" type="slidenum">
              <a:rPr lang="pt-PT" smtClean="0"/>
              <a:t>‹nº›</a:t>
            </a:fld>
            <a:endParaRPr lang="pt-PT"/>
          </a:p>
        </p:txBody>
      </p:sp>
    </p:spTree>
    <p:extLst>
      <p:ext uri="{BB962C8B-B14F-4D97-AF65-F5344CB8AC3E}">
        <p14:creationId xmlns:p14="http://schemas.microsoft.com/office/powerpoint/2010/main" val="12441052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4327E2-975C-2A46-AC48-3DD296E002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D055F66-6FDE-2C47-8F28-99199C2FF5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D1C0530-90ED-F248-922D-F636B91612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2361DA-49C2-BA44-9B6D-50CEBA8777CB}" type="datetimeFigureOut">
              <a:rPr lang="en-US" smtClean="0"/>
              <a:t>4/19/2022</a:t>
            </a:fld>
            <a:endParaRPr lang="en-US"/>
          </a:p>
        </p:txBody>
      </p:sp>
      <p:sp>
        <p:nvSpPr>
          <p:cNvPr id="5" name="Footer Placeholder 4">
            <a:extLst>
              <a:ext uri="{FF2B5EF4-FFF2-40B4-BE49-F238E27FC236}">
                <a16:creationId xmlns:a16="http://schemas.microsoft.com/office/drawing/2014/main" id="{5DFC4172-3227-2448-BBEB-A4FCB25C41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74D5F3A-4B18-464A-B6CA-F247A46852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8F53A4-1091-644E-BFE7-B6FDA85A5BF0}" type="slidenum">
              <a:rPr lang="en-US" smtClean="0"/>
              <a:t>‹nº›</a:t>
            </a:fld>
            <a:endParaRPr lang="en-US"/>
          </a:p>
        </p:txBody>
      </p:sp>
    </p:spTree>
    <p:extLst>
      <p:ext uri="{BB962C8B-B14F-4D97-AF65-F5344CB8AC3E}">
        <p14:creationId xmlns:p14="http://schemas.microsoft.com/office/powerpoint/2010/main" val="167474153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Lst>
  <p:txStyles>
    <p:titleStyle>
      <a:lvl1pPr algn="l" defTabSz="914400" rtl="0" eaLnBrk="1" latinLnBrk="0" hangingPunct="1">
        <a:lnSpc>
          <a:spcPct val="90000"/>
        </a:lnSpc>
        <a:spcBef>
          <a:spcPct val="0"/>
        </a:spcBef>
        <a:buNone/>
        <a:defRPr sz="5400" b="0" i="0" kern="1200">
          <a:solidFill>
            <a:schemeClr val="accent5"/>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9.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23.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23.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0.xml"/><Relationship Id="rId1" Type="http://schemas.openxmlformats.org/officeDocument/2006/relationships/slideLayout" Target="../slideLayouts/slideLayout23.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3.xml"/><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44.sv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svg"/><Relationship Id="rId18" Type="http://schemas.openxmlformats.org/officeDocument/2006/relationships/image" Target="../media/image59.png"/><Relationship Id="rId3" Type="http://schemas.openxmlformats.org/officeDocument/2006/relationships/image" Target="../media/image35.png"/><Relationship Id="rId21" Type="http://schemas.openxmlformats.org/officeDocument/2006/relationships/image" Target="../media/image62.svg"/><Relationship Id="rId7" Type="http://schemas.openxmlformats.org/officeDocument/2006/relationships/image" Target="../media/image48.svg"/><Relationship Id="rId12" Type="http://schemas.openxmlformats.org/officeDocument/2006/relationships/image" Target="../media/image53.png"/><Relationship Id="rId17" Type="http://schemas.openxmlformats.org/officeDocument/2006/relationships/image" Target="../media/image58.svg"/><Relationship Id="rId25" Type="http://schemas.openxmlformats.org/officeDocument/2006/relationships/image" Target="../media/image66.svg"/><Relationship Id="rId2" Type="http://schemas.openxmlformats.org/officeDocument/2006/relationships/notesSlide" Target="../notesSlides/notesSlide13.xml"/><Relationship Id="rId16" Type="http://schemas.openxmlformats.org/officeDocument/2006/relationships/image" Target="../media/image57.png"/><Relationship Id="rId20" Type="http://schemas.openxmlformats.org/officeDocument/2006/relationships/image" Target="../media/image61.png"/><Relationship Id="rId1" Type="http://schemas.openxmlformats.org/officeDocument/2006/relationships/slideLayout" Target="../slideLayouts/slideLayout23.xml"/><Relationship Id="rId6" Type="http://schemas.openxmlformats.org/officeDocument/2006/relationships/image" Target="../media/image47.png"/><Relationship Id="rId11" Type="http://schemas.openxmlformats.org/officeDocument/2006/relationships/image" Target="../media/image52.svg"/><Relationship Id="rId24" Type="http://schemas.openxmlformats.org/officeDocument/2006/relationships/image" Target="../media/image65.png"/><Relationship Id="rId5" Type="http://schemas.openxmlformats.org/officeDocument/2006/relationships/image" Target="../media/image46.svg"/><Relationship Id="rId15" Type="http://schemas.openxmlformats.org/officeDocument/2006/relationships/image" Target="../media/image56.svg"/><Relationship Id="rId23" Type="http://schemas.openxmlformats.org/officeDocument/2006/relationships/image" Target="../media/image64.svg"/><Relationship Id="rId10" Type="http://schemas.openxmlformats.org/officeDocument/2006/relationships/image" Target="../media/image51.png"/><Relationship Id="rId19" Type="http://schemas.openxmlformats.org/officeDocument/2006/relationships/image" Target="../media/image60.svg"/><Relationship Id="rId4" Type="http://schemas.openxmlformats.org/officeDocument/2006/relationships/image" Target="../media/image45.png"/><Relationship Id="rId9" Type="http://schemas.openxmlformats.org/officeDocument/2006/relationships/image" Target="../media/image50.svg"/><Relationship Id="rId14" Type="http://schemas.openxmlformats.org/officeDocument/2006/relationships/image" Target="../media/image55.png"/><Relationship Id="rId22" Type="http://schemas.openxmlformats.org/officeDocument/2006/relationships/image" Target="../media/image63.pn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68.svg"/><Relationship Id="rId4" Type="http://schemas.openxmlformats.org/officeDocument/2006/relationships/image" Target="../media/image67.png"/></Relationships>
</file>

<file path=ppt/slides/_rels/slide18.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47.png"/><Relationship Id="rId7"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30.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48.svg"/><Relationship Id="rId9" Type="http://schemas.openxmlformats.org/officeDocument/2006/relationships/image" Target="../media/image35.png"/></Relationships>
</file>

<file path=ppt/slides/_rels/slide19.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45.png"/><Relationship Id="rId7"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30.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46.svg"/><Relationship Id="rId9"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74.svg"/><Relationship Id="rId4" Type="http://schemas.openxmlformats.org/officeDocument/2006/relationships/image" Target="../media/image73.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3.xml"/><Relationship Id="rId5" Type="http://schemas.openxmlformats.org/officeDocument/2006/relationships/image" Target="../media/image76.png"/><Relationship Id="rId4" Type="http://schemas.openxmlformats.org/officeDocument/2006/relationships/image" Target="../media/image75.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3.xml"/><Relationship Id="rId4" Type="http://schemas.openxmlformats.org/officeDocument/2006/relationships/image" Target="../media/image75.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3.xml"/><Relationship Id="rId4" Type="http://schemas.openxmlformats.org/officeDocument/2006/relationships/image" Target="../media/image75.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3.xml"/><Relationship Id="rId5" Type="http://schemas.openxmlformats.org/officeDocument/2006/relationships/image" Target="../media/image75.png"/><Relationship Id="rId4" Type="http://schemas.openxmlformats.org/officeDocument/2006/relationships/image" Target="../media/image77.jpeg"/></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5.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30.sv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3.xml"/><Relationship Id="rId6" Type="http://schemas.openxmlformats.org/officeDocument/2006/relationships/image" Target="../media/image2.png"/><Relationship Id="rId5" Type="http://schemas.openxmlformats.org/officeDocument/2006/relationships/image" Target="../media/image56.sv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18" Type="http://schemas.openxmlformats.org/officeDocument/2006/relationships/image" Target="../media/image25.svg"/><Relationship Id="rId3" Type="http://schemas.openxmlformats.org/officeDocument/2006/relationships/image" Target="../media/image12.png"/><Relationship Id="rId21" Type="http://schemas.openxmlformats.org/officeDocument/2006/relationships/image" Target="../media/image28.sv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 Type="http://schemas.openxmlformats.org/officeDocument/2006/relationships/image" Target="../media/image11.png"/><Relationship Id="rId16" Type="http://schemas.openxmlformats.org/officeDocument/2006/relationships/image" Target="../media/image23.svg"/><Relationship Id="rId20" Type="http://schemas.openxmlformats.org/officeDocument/2006/relationships/image" Target="../media/image27.png"/><Relationship Id="rId1" Type="http://schemas.openxmlformats.org/officeDocument/2006/relationships/slideLayout" Target="../slideLayouts/slideLayout28.xml"/><Relationship Id="rId6" Type="http://schemas.openxmlformats.org/officeDocument/2006/relationships/image" Target="../media/image2.png"/><Relationship Id="rId11" Type="http://schemas.openxmlformats.org/officeDocument/2006/relationships/image" Target="../media/image18.png"/><Relationship Id="rId5" Type="http://schemas.openxmlformats.org/officeDocument/2006/relationships/slide" Target="slide3.xml"/><Relationship Id="rId15" Type="http://schemas.openxmlformats.org/officeDocument/2006/relationships/image" Target="../media/image22.png"/><Relationship Id="rId23" Type="http://schemas.openxmlformats.org/officeDocument/2006/relationships/image" Target="../media/image30.svg"/><Relationship Id="rId10" Type="http://schemas.openxmlformats.org/officeDocument/2006/relationships/image" Target="../media/image17.svg"/><Relationship Id="rId19" Type="http://schemas.openxmlformats.org/officeDocument/2006/relationships/image" Target="../media/image26.png"/><Relationship Id="rId4" Type="http://schemas.openxmlformats.org/officeDocument/2006/relationships/image" Target="../media/image13.svg"/><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image" Target="../media/image29.png"/></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7.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79.svg"/><Relationship Id="rId4" Type="http://schemas.openxmlformats.org/officeDocument/2006/relationships/image" Target="../media/image78.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3.png"/><Relationship Id="rId2" Type="http://schemas.openxmlformats.org/officeDocument/2006/relationships/notesSlide" Target="../notesSlides/notesSlide28.xml"/><Relationship Id="rId1" Type="http://schemas.openxmlformats.org/officeDocument/2006/relationships/slideLayout" Target="../slideLayouts/slideLayout30.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9.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85.svg"/><Relationship Id="rId4" Type="http://schemas.openxmlformats.org/officeDocument/2006/relationships/image" Target="../media/image84.png"/></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28.sv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1.xml"/><Relationship Id="rId1" Type="http://schemas.openxmlformats.org/officeDocument/2006/relationships/slideLayout" Target="../slideLayouts/slideLayout29.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3.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9.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9.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9.xml"/><Relationship Id="rId5" Type="http://schemas.openxmlformats.org/officeDocument/2006/relationships/image" Target="../media/image2.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xml"/><Relationship Id="rId1" Type="http://schemas.openxmlformats.org/officeDocument/2006/relationships/slideLayout" Target="../slideLayouts/slideLayout31.xml"/><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9.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31.xml"/><Relationship Id="rId5" Type="http://schemas.openxmlformats.org/officeDocument/2006/relationships/image" Target="../media/image35.png"/><Relationship Id="rId4" Type="http://schemas.openxmlformats.org/officeDocument/2006/relationships/image" Target="../media/image3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A36038-1E40-3543-9528-178A6905BAE4}"/>
              </a:ext>
            </a:extLst>
          </p:cNvPr>
          <p:cNvPicPr>
            <a:picLocks noChangeAspect="1"/>
          </p:cNvPicPr>
          <p:nvPr/>
        </p:nvPicPr>
        <p:blipFill>
          <a:blip r:embed="rId2"/>
          <a:srcRect/>
          <a:stretch/>
        </p:blipFill>
        <p:spPr>
          <a:xfrm flipH="1">
            <a:off x="-34246" y="-64562"/>
            <a:ext cx="12785467" cy="7074962"/>
          </a:xfrm>
          <a:prstGeom prst="rect">
            <a:avLst/>
          </a:prstGeom>
        </p:spPr>
      </p:pic>
      <p:sp>
        <p:nvSpPr>
          <p:cNvPr id="31" name="Retângulo 2">
            <a:extLst>
              <a:ext uri="{FF2B5EF4-FFF2-40B4-BE49-F238E27FC236}">
                <a16:creationId xmlns:a16="http://schemas.microsoft.com/office/drawing/2014/main" id="{A0830E96-602F-6E41-835C-25A0EE19427A}"/>
              </a:ext>
            </a:extLst>
          </p:cNvPr>
          <p:cNvSpPr/>
          <p:nvPr/>
        </p:nvSpPr>
        <p:spPr>
          <a:xfrm>
            <a:off x="-1588" y="-5399192"/>
            <a:ext cx="12193588" cy="4577477"/>
          </a:xfrm>
          <a:prstGeom prst="rect">
            <a:avLst/>
          </a:prstGeom>
          <a:gradFill>
            <a:gsLst>
              <a:gs pos="50400">
                <a:srgbClr val="101528">
                  <a:alpha val="50000"/>
                </a:srgbClr>
              </a:gs>
              <a:gs pos="5000">
                <a:srgbClr val="101528"/>
              </a:gs>
              <a:gs pos="95000">
                <a:srgbClr val="101528">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30" name="Picture 29">
            <a:extLst>
              <a:ext uri="{FF2B5EF4-FFF2-40B4-BE49-F238E27FC236}">
                <a16:creationId xmlns:a16="http://schemas.microsoft.com/office/drawing/2014/main" id="{F1F767C8-C041-624A-9357-D1D9C1CB4923}"/>
              </a:ext>
            </a:extLst>
          </p:cNvPr>
          <p:cNvPicPr>
            <a:picLocks noChangeAspect="1"/>
          </p:cNvPicPr>
          <p:nvPr/>
        </p:nvPicPr>
        <p:blipFill>
          <a:blip r:embed="rId3"/>
          <a:srcRect/>
          <a:stretch/>
        </p:blipFill>
        <p:spPr>
          <a:xfrm>
            <a:off x="9594160" y="368591"/>
            <a:ext cx="1688691" cy="612604"/>
          </a:xfrm>
          <a:prstGeom prst="rect">
            <a:avLst/>
          </a:prstGeom>
        </p:spPr>
      </p:pic>
      <p:sp>
        <p:nvSpPr>
          <p:cNvPr id="38" name="Retângulo 2">
            <a:extLst>
              <a:ext uri="{FF2B5EF4-FFF2-40B4-BE49-F238E27FC236}">
                <a16:creationId xmlns:a16="http://schemas.microsoft.com/office/drawing/2014/main" id="{79FDCD19-716D-EC46-ABD2-C3D6BA7891F9}"/>
              </a:ext>
            </a:extLst>
          </p:cNvPr>
          <p:cNvSpPr/>
          <p:nvPr/>
        </p:nvSpPr>
        <p:spPr>
          <a:xfrm rot="10800000">
            <a:off x="-21956" y="2490160"/>
            <a:ext cx="12794060" cy="4552897"/>
          </a:xfrm>
          <a:prstGeom prst="rect">
            <a:avLst/>
          </a:prstGeom>
          <a:gradFill>
            <a:gsLst>
              <a:gs pos="50400">
                <a:srgbClr val="101528">
                  <a:alpha val="50000"/>
                </a:srgbClr>
              </a:gs>
              <a:gs pos="5000">
                <a:srgbClr val="101528"/>
              </a:gs>
              <a:gs pos="95000">
                <a:srgbClr val="101528">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2" name="CaixaDeTexto 5">
            <a:extLst>
              <a:ext uri="{FF2B5EF4-FFF2-40B4-BE49-F238E27FC236}">
                <a16:creationId xmlns:a16="http://schemas.microsoft.com/office/drawing/2014/main" id="{3AC57057-8BF0-F54C-BDAD-D0D6200F6DD6}"/>
              </a:ext>
            </a:extLst>
          </p:cNvPr>
          <p:cNvSpPr txBox="1"/>
          <p:nvPr/>
        </p:nvSpPr>
        <p:spPr>
          <a:xfrm>
            <a:off x="1135696" y="4349883"/>
            <a:ext cx="10153650" cy="1311128"/>
          </a:xfrm>
          <a:prstGeom prst="rect">
            <a:avLst/>
          </a:prstGeom>
          <a:noFill/>
        </p:spPr>
        <p:txBody>
          <a:bodyPr wrap="square" rtlCol="0" anchor="t">
            <a:spAutoFit/>
          </a:bodyPr>
          <a:lstStyle/>
          <a:p>
            <a:pPr>
              <a:lnSpc>
                <a:spcPct val="90000"/>
              </a:lnSpc>
            </a:pPr>
            <a:r>
              <a:rPr lang="pt-PT" sz="4400" b="1" dirty="0">
                <a:solidFill>
                  <a:srgbClr val="FFFFFF"/>
                </a:solidFill>
                <a:latin typeface="Segoe UI" panose="020B0502040204020203" pitchFamily="34" charset="0"/>
                <a:cs typeface="Segoe UI" panose="020B0502040204020203" pitchFamily="34" charset="0"/>
              </a:rPr>
              <a:t>TO CHALLENGE </a:t>
            </a:r>
          </a:p>
          <a:p>
            <a:pPr>
              <a:lnSpc>
                <a:spcPct val="90000"/>
              </a:lnSpc>
            </a:pPr>
            <a:r>
              <a:rPr lang="pt-PT" sz="4400" b="1" dirty="0">
                <a:solidFill>
                  <a:srgbClr val="FFFFFF"/>
                </a:solidFill>
                <a:latin typeface="Segoe UI" panose="020B0502040204020203" pitchFamily="34" charset="0"/>
                <a:cs typeface="Segoe UI" panose="020B0502040204020203" pitchFamily="34" charset="0"/>
              </a:rPr>
              <a:t>COMPLEXITY</a:t>
            </a:r>
          </a:p>
        </p:txBody>
      </p:sp>
      <p:sp>
        <p:nvSpPr>
          <p:cNvPr id="8" name="Rectangle 7">
            <a:extLst>
              <a:ext uri="{FF2B5EF4-FFF2-40B4-BE49-F238E27FC236}">
                <a16:creationId xmlns:a16="http://schemas.microsoft.com/office/drawing/2014/main" id="{95B20CE5-48CC-BF4A-A5F8-08E1F3E1C2E9}"/>
              </a:ext>
            </a:extLst>
          </p:cNvPr>
          <p:cNvSpPr/>
          <p:nvPr/>
        </p:nvSpPr>
        <p:spPr>
          <a:xfrm>
            <a:off x="1134108" y="5629541"/>
            <a:ext cx="9356771" cy="338554"/>
          </a:xfrm>
          <a:prstGeom prst="rect">
            <a:avLst/>
          </a:prstGeom>
        </p:spPr>
        <p:txBody>
          <a:bodyPr wrap="square">
            <a:spAutoFit/>
          </a:bodyPr>
          <a:lstStyle/>
          <a:p>
            <a:r>
              <a:rPr lang="en-US" sz="1600" dirty="0">
                <a:solidFill>
                  <a:srgbClr val="FFFFFF"/>
                </a:solidFill>
                <a:latin typeface="Segoe UI Light" panose="020B0502040204020203" pitchFamily="34" charset="0"/>
                <a:cs typeface="Segoe UI Light" panose="020B0502040204020203" pitchFamily="34" charset="0"/>
              </a:rPr>
              <a:t>WE BRING NEW PERSPECTIVES</a:t>
            </a:r>
            <a:endParaRPr lang="en-US" sz="1600" b="1" dirty="0">
              <a:solidFill>
                <a:srgbClr val="FFFFFF"/>
              </a:solidFill>
            </a:endParaRPr>
          </a:p>
        </p:txBody>
      </p:sp>
      <p:sp>
        <p:nvSpPr>
          <p:cNvPr id="39" name="Rectangle 38">
            <a:extLst>
              <a:ext uri="{FF2B5EF4-FFF2-40B4-BE49-F238E27FC236}">
                <a16:creationId xmlns:a16="http://schemas.microsoft.com/office/drawing/2014/main" id="{06819C78-A1A5-F24F-8362-51F5D650DB3A}"/>
              </a:ext>
            </a:extLst>
          </p:cNvPr>
          <p:cNvSpPr/>
          <p:nvPr/>
        </p:nvSpPr>
        <p:spPr>
          <a:xfrm>
            <a:off x="1134107" y="5929346"/>
            <a:ext cx="9356771" cy="338554"/>
          </a:xfrm>
          <a:prstGeom prst="rect">
            <a:avLst/>
          </a:prstGeom>
        </p:spPr>
        <p:txBody>
          <a:bodyPr wrap="square">
            <a:spAutoFit/>
          </a:bodyPr>
          <a:lstStyle/>
          <a:p>
            <a:r>
              <a:rPr lang="en-US" sz="1600" dirty="0">
                <a:solidFill>
                  <a:srgbClr val="FFFFFF"/>
                </a:solidFill>
                <a:latin typeface="Segoe UI Light" panose="020B0502040204020203" pitchFamily="34" charset="0"/>
                <a:cs typeface="Segoe UI Light" panose="020B0502040204020203" pitchFamily="34" charset="0"/>
              </a:rPr>
              <a:t>TO MAKE OUR CLIENTS´ LIVES EASIER</a:t>
            </a:r>
          </a:p>
        </p:txBody>
      </p:sp>
      <p:pic>
        <p:nvPicPr>
          <p:cNvPr id="7" name="Picture 6" descr="Icon&#10;&#10;Description automatically generated">
            <a:extLst>
              <a:ext uri="{FF2B5EF4-FFF2-40B4-BE49-F238E27FC236}">
                <a16:creationId xmlns:a16="http://schemas.microsoft.com/office/drawing/2014/main" id="{986896B4-40F8-0F47-899C-A47A580490B2}"/>
              </a:ext>
            </a:extLst>
          </p:cNvPr>
          <p:cNvPicPr>
            <a:picLocks noChangeAspect="1"/>
          </p:cNvPicPr>
          <p:nvPr/>
        </p:nvPicPr>
        <p:blipFill>
          <a:blip r:embed="rId4"/>
          <a:stretch>
            <a:fillRect/>
          </a:stretch>
        </p:blipFill>
        <p:spPr>
          <a:xfrm>
            <a:off x="259169" y="3429000"/>
            <a:ext cx="2472277" cy="1390656"/>
          </a:xfrm>
          <a:prstGeom prst="rect">
            <a:avLst/>
          </a:prstGeom>
        </p:spPr>
      </p:pic>
    </p:spTree>
    <p:extLst>
      <p:ext uri="{BB962C8B-B14F-4D97-AF65-F5344CB8AC3E}">
        <p14:creationId xmlns:p14="http://schemas.microsoft.com/office/powerpoint/2010/main" val="152570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Results</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solution</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results</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4"/>
            <a:srcRect/>
            <a:stretch/>
          </p:blipFill>
          <p:spPr>
            <a:xfrm>
              <a:off x="11010789" y="152400"/>
              <a:ext cx="1074779" cy="389895"/>
            </a:xfrm>
            <a:prstGeom prst="rect">
              <a:avLst/>
            </a:prstGeom>
          </p:spPr>
        </p:pic>
      </p:grpSp>
      <p:pic>
        <p:nvPicPr>
          <p:cNvPr id="9" name="Gráfico 8" descr="Alvo destaque">
            <a:extLst>
              <a:ext uri="{FF2B5EF4-FFF2-40B4-BE49-F238E27FC236}">
                <a16:creationId xmlns:a16="http://schemas.microsoft.com/office/drawing/2014/main" id="{BF619CDA-0DE5-4A24-8E34-4D038AA311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56000" y="1781075"/>
            <a:ext cx="1080000" cy="1080000"/>
          </a:xfrm>
          <a:prstGeom prst="rect">
            <a:avLst/>
          </a:prstGeom>
        </p:spPr>
      </p:pic>
    </p:spTree>
    <p:extLst>
      <p:ext uri="{BB962C8B-B14F-4D97-AF65-F5344CB8AC3E}">
        <p14:creationId xmlns:p14="http://schemas.microsoft.com/office/powerpoint/2010/main" val="4216217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A38B4995-0027-BB46-9A14-620D9D40D4E1}"/>
              </a:ext>
            </a:extLst>
          </p:cNvPr>
          <p:cNvGraphicFramePr/>
          <p:nvPr>
            <p:extLst>
              <p:ext uri="{D42A27DB-BD31-4B8C-83A1-F6EECF244321}">
                <p14:modId xmlns:p14="http://schemas.microsoft.com/office/powerpoint/2010/main" val="762289930"/>
              </p:ext>
            </p:extLst>
          </p:nvPr>
        </p:nvGraphicFramePr>
        <p:xfrm>
          <a:off x="5213417" y="1052474"/>
          <a:ext cx="6334760" cy="5464912"/>
        </p:xfrm>
        <a:graphic>
          <a:graphicData uri="http://schemas.openxmlformats.org/drawingml/2006/chart">
            <c:chart xmlns:c="http://schemas.openxmlformats.org/drawingml/2006/chart" xmlns:r="http://schemas.openxmlformats.org/officeDocument/2006/relationships" r:id="rId3"/>
          </a:graphicData>
        </a:graphic>
      </p:graphicFrame>
      <p:sp>
        <p:nvSpPr>
          <p:cNvPr id="5" name="Oval 4">
            <a:extLst>
              <a:ext uri="{FF2B5EF4-FFF2-40B4-BE49-F238E27FC236}">
                <a16:creationId xmlns:a16="http://schemas.microsoft.com/office/drawing/2014/main" id="{E2129C03-37EA-BD40-8FF8-1EF7866B0451}"/>
              </a:ext>
            </a:extLst>
          </p:cNvPr>
          <p:cNvSpPr/>
          <p:nvPr/>
        </p:nvSpPr>
        <p:spPr>
          <a:xfrm>
            <a:off x="6598672" y="732616"/>
            <a:ext cx="273487" cy="273487"/>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srgbClr val="E53223"/>
              </a:solidFill>
              <a:effectLst/>
              <a:uLnTx/>
              <a:uFillTx/>
              <a:latin typeface="Calibri" panose="020F0502020204030204"/>
              <a:ea typeface="+mn-ea"/>
              <a:cs typeface="+mn-cs"/>
            </a:endParaRPr>
          </a:p>
        </p:txBody>
      </p:sp>
      <p:sp>
        <p:nvSpPr>
          <p:cNvPr id="10" name="CaixaDeTexto 99">
            <a:extLst>
              <a:ext uri="{FF2B5EF4-FFF2-40B4-BE49-F238E27FC236}">
                <a16:creationId xmlns:a16="http://schemas.microsoft.com/office/drawing/2014/main" id="{0DF0C3DE-A102-244D-9CB7-413666F626A1}"/>
              </a:ext>
            </a:extLst>
          </p:cNvPr>
          <p:cNvSpPr txBox="1"/>
          <p:nvPr/>
        </p:nvSpPr>
        <p:spPr>
          <a:xfrm>
            <a:off x="914399" y="2209800"/>
            <a:ext cx="4299017" cy="757130"/>
          </a:xfrm>
          <a:prstGeom prst="rect">
            <a:avLst/>
          </a:prstGeom>
          <a:noFill/>
        </p:spPr>
        <p:txBody>
          <a:bodyPr wrap="square" rtlCol="0" anchor="t">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lang="en-US" sz="1600" dirty="0">
                <a:solidFill>
                  <a:srgbClr val="101528"/>
                </a:solidFill>
                <a:latin typeface="Segoe UI Light" panose="020B0502040204020203" pitchFamily="34" charset="0"/>
                <a:ea typeface="Batang" panose="020B0503020000020004" pitchFamily="18" charset="-127"/>
                <a:cs typeface="Segoe UI Light" panose="020B0502040204020203" pitchFamily="34" charset="0"/>
              </a:rPr>
              <a:t>This model was constructed with the DBSCAN algorithm. </a:t>
            </a:r>
            <a:r>
              <a:rPr lang="en-US" sz="1600">
                <a:solidFill>
                  <a:srgbClr val="101528"/>
                </a:solidFill>
                <a:latin typeface="Segoe UI Light" panose="020B0502040204020203" pitchFamily="34" charset="0"/>
                <a:ea typeface="Batang" panose="020B0503020000020004" pitchFamily="18" charset="-127"/>
                <a:cs typeface="Segoe UI Light" panose="020B0502040204020203" pitchFamily="34" charset="0"/>
              </a:rPr>
              <a:t>Its </a:t>
            </a:r>
            <a:r>
              <a:rPr lang="en-US" sz="1600" dirty="0">
                <a:solidFill>
                  <a:srgbClr val="101528"/>
                </a:solidFill>
                <a:latin typeface="Segoe UI Light" panose="020B0502040204020203" pitchFamily="34" charset="0"/>
                <a:ea typeface="Batang" panose="020B0503020000020004" pitchFamily="18" charset="-127"/>
                <a:cs typeface="Segoe UI Light" panose="020B0502040204020203" pitchFamily="34" charset="0"/>
              </a:rPr>
              <a:t>goal is to segment the customers by their value and future value to the company.</a:t>
            </a:r>
            <a:endParaRPr kumimoji="0" lang="en-US" sz="1600" b="0" i="0" u="none" strike="noStrike" kern="1200" cap="none" spc="0" normalizeH="0" baseline="0" noProof="0" dirty="0">
              <a:ln>
                <a:noFill/>
              </a:ln>
              <a:solidFill>
                <a:srgbClr val="101528"/>
              </a:solidFill>
              <a:effectLst/>
              <a:uLnTx/>
              <a:uFillTx/>
              <a:latin typeface="Segoe UI Light" panose="020B0502040204020203" pitchFamily="34" charset="0"/>
              <a:ea typeface="Batang" panose="020B0503020000020004" pitchFamily="18" charset="-127"/>
              <a:cs typeface="Segoe UI Light" panose="020B0502040204020203" pitchFamily="34" charset="0"/>
            </a:endParaRPr>
          </a:p>
        </p:txBody>
      </p:sp>
      <p:sp>
        <p:nvSpPr>
          <p:cNvPr id="11" name="TextBox 10">
            <a:extLst>
              <a:ext uri="{FF2B5EF4-FFF2-40B4-BE49-F238E27FC236}">
                <a16:creationId xmlns:a16="http://schemas.microsoft.com/office/drawing/2014/main" id="{884139F2-FAF4-AE45-B26F-2EAB97729771}"/>
              </a:ext>
            </a:extLst>
          </p:cNvPr>
          <p:cNvSpPr txBox="1"/>
          <p:nvPr/>
        </p:nvSpPr>
        <p:spPr>
          <a:xfrm>
            <a:off x="914399" y="3205710"/>
            <a:ext cx="3961953" cy="328955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dirty="0">
                <a:solidFill>
                  <a:srgbClr val="00151E"/>
                </a:solidFill>
                <a:latin typeface="Segoe UI Light" panose="020B0502040204020203" pitchFamily="34" charset="0"/>
                <a:cs typeface="Segoe UI Light" panose="020B0502040204020203" pitchFamily="34" charset="0"/>
              </a:rPr>
              <a:t>Segment </a:t>
            </a:r>
            <a:r>
              <a:rPr lang="en-US" b="1" dirty="0">
                <a:solidFill>
                  <a:srgbClr val="00151E"/>
                </a:solidFill>
                <a:latin typeface="Segoe UI Light" panose="020B0502040204020203" pitchFamily="34" charset="0"/>
                <a:cs typeface="Segoe UI Light" panose="020B0502040204020203" pitchFamily="34" charset="0"/>
              </a:rPr>
              <a:t>Avg Age &amp; High CMV (n=2193)</a:t>
            </a:r>
            <a:endParaRPr lang="en-US" sz="1200" dirty="0">
              <a:solidFill>
                <a:srgbClr val="00151E"/>
              </a:solidFill>
              <a:latin typeface="Segoe UI Light" panose="020B0502040204020203" pitchFamily="34" charset="0"/>
              <a:cs typeface="Segoe UI Light" panose="020B0502040204020203" pitchFamily="34" charset="0"/>
            </a:endParaRPr>
          </a:p>
          <a:p>
            <a:pPr marL="628650" lvl="1" indent="-171450">
              <a:lnSpc>
                <a:spcPct val="150000"/>
              </a:lnSpc>
              <a:buFont typeface="Arial" panose="020B0604020202020204" pitchFamily="34" charset="0"/>
              <a:buChar char="•"/>
              <a:defRPr/>
            </a:pPr>
            <a:r>
              <a:rPr kumimoji="0" lang="en-US" sz="120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Business</a:t>
            </a:r>
            <a:r>
              <a:rPr lang="en-US" sz="1200" dirty="0">
                <a:solidFill>
                  <a:srgbClr val="00151E"/>
                </a:solidFill>
                <a:latin typeface="Segoe UI Light" panose="020B0502040204020203" pitchFamily="34" charset="0"/>
                <a:cs typeface="Segoe UI Light" panose="020B0502040204020203" pitchFamily="34" charset="0"/>
              </a:rPr>
              <a:t> should hold them, but they are highly valuable already.</a:t>
            </a:r>
          </a:p>
          <a:p>
            <a:pPr>
              <a:lnSpc>
                <a:spcPct val="150000"/>
              </a:lnSpc>
              <a:defRPr/>
            </a:pPr>
            <a:r>
              <a:rPr lang="en-US" dirty="0">
                <a:solidFill>
                  <a:srgbClr val="00151E"/>
                </a:solidFill>
                <a:latin typeface="Segoe UI Light" panose="020B0502040204020203" pitchFamily="34" charset="0"/>
                <a:cs typeface="Segoe UI Light" panose="020B0502040204020203" pitchFamily="34" charset="0"/>
              </a:rPr>
              <a:t>Segment </a:t>
            </a:r>
            <a:r>
              <a:rPr lang="en-US" b="1" dirty="0">
                <a:solidFill>
                  <a:srgbClr val="00151E"/>
                </a:solidFill>
                <a:latin typeface="Segoe UI Light" panose="020B0502040204020203" pitchFamily="34" charset="0"/>
                <a:cs typeface="Segoe UI Light" panose="020B0502040204020203" pitchFamily="34" charset="0"/>
              </a:rPr>
              <a:t>Avg Age &amp; Low CMV (n=2681)</a:t>
            </a:r>
          </a:p>
          <a:p>
            <a:pPr marL="628650" lvl="1" indent="-171450">
              <a:lnSpc>
                <a:spcPct val="150000"/>
              </a:lnSpc>
              <a:buFont typeface="Arial" panose="020B0604020202020204" pitchFamily="34" charset="0"/>
              <a:buChar char="•"/>
              <a:defRPr/>
            </a:pPr>
            <a:r>
              <a:rPr lang="en-US" sz="1200" dirty="0">
                <a:solidFill>
                  <a:srgbClr val="00151E"/>
                </a:solidFill>
                <a:latin typeface="Segoe UI Light" panose="020B0502040204020203" pitchFamily="34" charset="0"/>
                <a:cs typeface="Segoe UI Light" panose="020B0502040204020203" pitchFamily="34" charset="0"/>
              </a:rPr>
              <a:t>Business could try to increase premiums of these highly volatile customers.</a:t>
            </a:r>
          </a:p>
          <a:p>
            <a:pPr>
              <a:lnSpc>
                <a:spcPct val="150000"/>
              </a:lnSpc>
              <a:defRPr/>
            </a:pPr>
            <a:r>
              <a:rPr lang="en-US" dirty="0">
                <a:solidFill>
                  <a:srgbClr val="00151E"/>
                </a:solidFill>
                <a:latin typeface="Segoe UI Light" panose="020B0502040204020203" pitchFamily="34" charset="0"/>
                <a:cs typeface="Segoe UI Light" panose="020B0502040204020203" pitchFamily="34" charset="0"/>
              </a:rPr>
              <a:t>Segment </a:t>
            </a:r>
            <a:r>
              <a:rPr lang="en-US" b="1" dirty="0">
                <a:solidFill>
                  <a:srgbClr val="00151E"/>
                </a:solidFill>
                <a:latin typeface="Segoe UI Light" panose="020B0502040204020203" pitchFamily="34" charset="0"/>
                <a:cs typeface="Segoe UI Light" panose="020B0502040204020203" pitchFamily="34" charset="0"/>
              </a:rPr>
              <a:t>Old Age &amp; Avg CMV (n=2353)</a:t>
            </a:r>
          </a:p>
          <a:p>
            <a:pPr marL="628650" lvl="1" indent="-171450">
              <a:lnSpc>
                <a:spcPct val="150000"/>
              </a:lnSpc>
              <a:buFont typeface="Arial" panose="020B0604020202020204" pitchFamily="34" charset="0"/>
              <a:buChar char="•"/>
              <a:defRPr/>
            </a:pPr>
            <a:r>
              <a:rPr lang="en-US" sz="1200" dirty="0">
                <a:solidFill>
                  <a:srgbClr val="00151E"/>
                </a:solidFill>
                <a:latin typeface="Segoe UI Light" panose="020B0502040204020203" pitchFamily="34" charset="0"/>
                <a:cs typeface="Segoe UI Light" panose="020B0502040204020203" pitchFamily="34" charset="0"/>
              </a:rPr>
              <a:t>These have higher yearly salary it might be possible to increase their values with higher premiums.</a:t>
            </a:r>
          </a:p>
          <a:p>
            <a:pPr>
              <a:lnSpc>
                <a:spcPct val="150000"/>
              </a:lnSpc>
              <a:defRPr/>
            </a:pPr>
            <a:r>
              <a:rPr lang="en-US" dirty="0">
                <a:solidFill>
                  <a:srgbClr val="00151E"/>
                </a:solidFill>
                <a:latin typeface="Segoe UI Light" panose="020B0502040204020203" pitchFamily="34" charset="0"/>
                <a:cs typeface="Segoe UI Light" panose="020B0502040204020203" pitchFamily="34" charset="0"/>
              </a:rPr>
              <a:t>Segment </a:t>
            </a:r>
            <a:r>
              <a:rPr lang="en-US" b="1" dirty="0">
                <a:solidFill>
                  <a:srgbClr val="00151E"/>
                </a:solidFill>
                <a:latin typeface="Segoe UI Light" panose="020B0502040204020203" pitchFamily="34" charset="0"/>
                <a:cs typeface="Segoe UI Light" panose="020B0502040204020203" pitchFamily="34" charset="0"/>
              </a:rPr>
              <a:t>Young Age &amp; Avg CMV (n=2841)</a:t>
            </a:r>
          </a:p>
          <a:p>
            <a:pPr marL="628650" lvl="1" indent="-171450">
              <a:lnSpc>
                <a:spcPct val="150000"/>
              </a:lnSpc>
              <a:buFont typeface="Arial" panose="020B0604020202020204" pitchFamily="34" charset="0"/>
              <a:buChar char="•"/>
              <a:defRPr/>
            </a:pPr>
            <a:r>
              <a:rPr lang="en-US" sz="1200" dirty="0">
                <a:solidFill>
                  <a:srgbClr val="00151E"/>
                </a:solidFill>
                <a:latin typeface="Segoe UI Light" panose="020B0502040204020203" pitchFamily="34" charset="0"/>
                <a:cs typeface="Segoe UI Light" panose="020B0502040204020203" pitchFamily="34" charset="0"/>
              </a:rPr>
              <a:t>These are clients whose monetary value could be increased over time with marketing campaigns.</a:t>
            </a:r>
          </a:p>
        </p:txBody>
      </p:sp>
      <p:grpSp>
        <p:nvGrpSpPr>
          <p:cNvPr id="13" name="Group 12">
            <a:extLst>
              <a:ext uri="{FF2B5EF4-FFF2-40B4-BE49-F238E27FC236}">
                <a16:creationId xmlns:a16="http://schemas.microsoft.com/office/drawing/2014/main" id="{F0FCC5BB-0264-3C45-B398-705842F0BB61}"/>
              </a:ext>
            </a:extLst>
          </p:cNvPr>
          <p:cNvGrpSpPr/>
          <p:nvPr/>
        </p:nvGrpSpPr>
        <p:grpSpPr>
          <a:xfrm>
            <a:off x="11010789" y="152400"/>
            <a:ext cx="1161712" cy="6580430"/>
            <a:chOff x="11010789" y="152400"/>
            <a:chExt cx="1161712" cy="6580430"/>
          </a:xfrm>
        </p:grpSpPr>
        <p:sp>
          <p:nvSpPr>
            <p:cNvPr id="14" name="CaixaDeTexto 189">
              <a:extLst>
                <a:ext uri="{FF2B5EF4-FFF2-40B4-BE49-F238E27FC236}">
                  <a16:creationId xmlns:a16="http://schemas.microsoft.com/office/drawing/2014/main" id="{0DDB8A30-ABEB-E84E-9C39-D5C9724A3739}"/>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15" name="Picture 14">
              <a:extLst>
                <a:ext uri="{FF2B5EF4-FFF2-40B4-BE49-F238E27FC236}">
                  <a16:creationId xmlns:a16="http://schemas.microsoft.com/office/drawing/2014/main" id="{85518F11-08B3-144F-BA07-A442616450E6}"/>
                </a:ext>
              </a:extLst>
            </p:cNvPr>
            <p:cNvPicPr>
              <a:picLocks noChangeAspect="1"/>
            </p:cNvPicPr>
            <p:nvPr/>
          </p:nvPicPr>
          <p:blipFill>
            <a:blip r:embed="rId4"/>
            <a:srcRect/>
            <a:stretch/>
          </p:blipFill>
          <p:spPr>
            <a:xfrm>
              <a:off x="11010789" y="152400"/>
              <a:ext cx="1074776" cy="389895"/>
            </a:xfrm>
            <a:prstGeom prst="rect">
              <a:avLst/>
            </a:prstGeom>
          </p:spPr>
        </p:pic>
      </p:grpSp>
      <p:sp>
        <p:nvSpPr>
          <p:cNvPr id="18" name="TextBox 59">
            <a:extLst>
              <a:ext uri="{FF2B5EF4-FFF2-40B4-BE49-F238E27FC236}">
                <a16:creationId xmlns:a16="http://schemas.microsoft.com/office/drawing/2014/main" id="{D075FDA4-5973-401C-B69C-C197993EAC47}"/>
              </a:ext>
            </a:extLst>
          </p:cNvPr>
          <p:cNvSpPr txBox="1"/>
          <p:nvPr/>
        </p:nvSpPr>
        <p:spPr>
          <a:xfrm>
            <a:off x="914400" y="382893"/>
            <a:ext cx="4672260" cy="1588127"/>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5400" b="1" dirty="0">
                <a:solidFill>
                  <a:srgbClr val="E53223"/>
                </a:solidFill>
                <a:latin typeface="Segoe UI" panose="020B0502040204020203" pitchFamily="34" charset="0"/>
                <a:ea typeface="Inter" panose="020B0502030000000004" pitchFamily="34" charset="0"/>
                <a:cs typeface="Segoe UI" panose="020B0502040204020203" pitchFamily="34" charset="0"/>
              </a:rPr>
              <a:t>Customer Scorer Model</a:t>
            </a:r>
            <a:endParaRPr kumimoji="0" lang="en-US" sz="5400" b="1" i="0" u="none" strike="noStrike" kern="1200" cap="none" spc="0" normalizeH="0" baseline="0" noProof="0" dirty="0">
              <a:ln>
                <a:noFill/>
              </a:ln>
              <a:solidFill>
                <a:srgbClr val="E53223"/>
              </a:solidFill>
              <a:effectLst/>
              <a:uLnTx/>
              <a:uFillTx/>
              <a:latin typeface="Segoe UI" panose="020B0502040204020203" pitchFamily="34" charset="0"/>
              <a:ea typeface="Inter" panose="020B0502030000000004" pitchFamily="34" charset="0"/>
              <a:cs typeface="Segoe UI" panose="020B0502040204020203" pitchFamily="34" charset="0"/>
            </a:endParaRPr>
          </a:p>
        </p:txBody>
      </p:sp>
    </p:spTree>
    <p:extLst>
      <p:ext uri="{BB962C8B-B14F-4D97-AF65-F5344CB8AC3E}">
        <p14:creationId xmlns:p14="http://schemas.microsoft.com/office/powerpoint/2010/main" val="3507309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A38B4995-0027-BB46-9A14-620D9D40D4E1}"/>
              </a:ext>
            </a:extLst>
          </p:cNvPr>
          <p:cNvGraphicFramePr/>
          <p:nvPr>
            <p:extLst>
              <p:ext uri="{D42A27DB-BD31-4B8C-83A1-F6EECF244321}">
                <p14:modId xmlns:p14="http://schemas.microsoft.com/office/powerpoint/2010/main" val="2747178919"/>
              </p:ext>
            </p:extLst>
          </p:nvPr>
        </p:nvGraphicFramePr>
        <p:xfrm>
          <a:off x="5213417" y="1052474"/>
          <a:ext cx="6334760" cy="5464912"/>
        </p:xfrm>
        <a:graphic>
          <a:graphicData uri="http://schemas.openxmlformats.org/drawingml/2006/chart">
            <c:chart xmlns:c="http://schemas.openxmlformats.org/drawingml/2006/chart" xmlns:r="http://schemas.openxmlformats.org/officeDocument/2006/relationships" r:id="rId3"/>
          </a:graphicData>
        </a:graphic>
      </p:graphicFrame>
      <p:sp>
        <p:nvSpPr>
          <p:cNvPr id="5" name="Oval 4">
            <a:extLst>
              <a:ext uri="{FF2B5EF4-FFF2-40B4-BE49-F238E27FC236}">
                <a16:creationId xmlns:a16="http://schemas.microsoft.com/office/drawing/2014/main" id="{E2129C03-37EA-BD40-8FF8-1EF7866B0451}"/>
              </a:ext>
            </a:extLst>
          </p:cNvPr>
          <p:cNvSpPr/>
          <p:nvPr/>
        </p:nvSpPr>
        <p:spPr>
          <a:xfrm>
            <a:off x="6598672" y="732616"/>
            <a:ext cx="273487" cy="273487"/>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srgbClr val="E53223"/>
              </a:solidFill>
              <a:effectLst/>
              <a:uLnTx/>
              <a:uFillTx/>
              <a:latin typeface="Calibri" panose="020F0502020204030204"/>
              <a:ea typeface="+mn-ea"/>
              <a:cs typeface="+mn-cs"/>
            </a:endParaRPr>
          </a:p>
        </p:txBody>
      </p:sp>
      <p:sp>
        <p:nvSpPr>
          <p:cNvPr id="10" name="CaixaDeTexto 99">
            <a:extLst>
              <a:ext uri="{FF2B5EF4-FFF2-40B4-BE49-F238E27FC236}">
                <a16:creationId xmlns:a16="http://schemas.microsoft.com/office/drawing/2014/main" id="{0DF0C3DE-A102-244D-9CB7-413666F626A1}"/>
              </a:ext>
            </a:extLst>
          </p:cNvPr>
          <p:cNvSpPr txBox="1"/>
          <p:nvPr/>
        </p:nvSpPr>
        <p:spPr>
          <a:xfrm>
            <a:off x="914400" y="1971020"/>
            <a:ext cx="4299017" cy="313932"/>
          </a:xfrm>
          <a:prstGeom prst="rect">
            <a:avLst/>
          </a:prstGeom>
          <a:noFill/>
        </p:spPr>
        <p:txBody>
          <a:bodyPr wrap="square" rtlCol="0" anchor="t">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lang="en-US" sz="1600" b="1" dirty="0">
                <a:solidFill>
                  <a:srgbClr val="101528"/>
                </a:solidFill>
                <a:latin typeface="Segoe UI Light" panose="020B0502040204020203" pitchFamily="34" charset="0"/>
                <a:ea typeface="Batang" panose="020B0503020000020004" pitchFamily="18" charset="-127"/>
                <a:cs typeface="Segoe UI Light" panose="020B0502040204020203" pitchFamily="34" charset="0"/>
              </a:rPr>
              <a:t>Other considerations</a:t>
            </a:r>
            <a:endParaRPr kumimoji="0" lang="en-US" sz="1600" b="1" i="0" u="none" strike="noStrike" kern="1200" cap="none" spc="0" normalizeH="0" baseline="0" noProof="0" dirty="0">
              <a:ln>
                <a:noFill/>
              </a:ln>
              <a:solidFill>
                <a:srgbClr val="101528"/>
              </a:solidFill>
              <a:effectLst/>
              <a:uLnTx/>
              <a:uFillTx/>
              <a:latin typeface="Segoe UI Light" panose="020B0502040204020203" pitchFamily="34" charset="0"/>
              <a:ea typeface="Batang" panose="020B0503020000020004" pitchFamily="18" charset="-127"/>
              <a:cs typeface="Segoe UI Light" panose="020B0502040204020203" pitchFamily="34" charset="0"/>
            </a:endParaRPr>
          </a:p>
        </p:txBody>
      </p:sp>
      <p:grpSp>
        <p:nvGrpSpPr>
          <p:cNvPr id="13" name="Group 12">
            <a:extLst>
              <a:ext uri="{FF2B5EF4-FFF2-40B4-BE49-F238E27FC236}">
                <a16:creationId xmlns:a16="http://schemas.microsoft.com/office/drawing/2014/main" id="{F0FCC5BB-0264-3C45-B398-705842F0BB61}"/>
              </a:ext>
            </a:extLst>
          </p:cNvPr>
          <p:cNvGrpSpPr/>
          <p:nvPr/>
        </p:nvGrpSpPr>
        <p:grpSpPr>
          <a:xfrm>
            <a:off x="11010789" y="152400"/>
            <a:ext cx="1161712" cy="6580430"/>
            <a:chOff x="11010789" y="152400"/>
            <a:chExt cx="1161712" cy="6580430"/>
          </a:xfrm>
        </p:grpSpPr>
        <p:sp>
          <p:nvSpPr>
            <p:cNvPr id="14" name="CaixaDeTexto 189">
              <a:extLst>
                <a:ext uri="{FF2B5EF4-FFF2-40B4-BE49-F238E27FC236}">
                  <a16:creationId xmlns:a16="http://schemas.microsoft.com/office/drawing/2014/main" id="{0DDB8A30-ABEB-E84E-9C39-D5C9724A3739}"/>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15" name="Picture 14">
              <a:extLst>
                <a:ext uri="{FF2B5EF4-FFF2-40B4-BE49-F238E27FC236}">
                  <a16:creationId xmlns:a16="http://schemas.microsoft.com/office/drawing/2014/main" id="{85518F11-08B3-144F-BA07-A442616450E6}"/>
                </a:ext>
              </a:extLst>
            </p:cNvPr>
            <p:cNvPicPr>
              <a:picLocks noChangeAspect="1"/>
            </p:cNvPicPr>
            <p:nvPr/>
          </p:nvPicPr>
          <p:blipFill>
            <a:blip r:embed="rId4"/>
            <a:srcRect/>
            <a:stretch/>
          </p:blipFill>
          <p:spPr>
            <a:xfrm>
              <a:off x="11010789" y="152400"/>
              <a:ext cx="1074776" cy="389895"/>
            </a:xfrm>
            <a:prstGeom prst="rect">
              <a:avLst/>
            </a:prstGeom>
          </p:spPr>
        </p:pic>
      </p:grpSp>
      <p:sp>
        <p:nvSpPr>
          <p:cNvPr id="18" name="TextBox 59">
            <a:extLst>
              <a:ext uri="{FF2B5EF4-FFF2-40B4-BE49-F238E27FC236}">
                <a16:creationId xmlns:a16="http://schemas.microsoft.com/office/drawing/2014/main" id="{D075FDA4-5973-401C-B69C-C197993EAC47}"/>
              </a:ext>
            </a:extLst>
          </p:cNvPr>
          <p:cNvSpPr txBox="1"/>
          <p:nvPr/>
        </p:nvSpPr>
        <p:spPr>
          <a:xfrm>
            <a:off x="914400" y="382893"/>
            <a:ext cx="4672260" cy="1588127"/>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E53223"/>
                </a:solidFill>
                <a:effectLst/>
                <a:uLnTx/>
                <a:uFillTx/>
                <a:latin typeface="Segoe UI" panose="020B0502040204020203" pitchFamily="34" charset="0"/>
                <a:ea typeface="Inter" panose="020B0502030000000004" pitchFamily="34" charset="0"/>
                <a:cs typeface="Segoe UI" panose="020B0502040204020203" pitchFamily="34" charset="0"/>
              </a:rPr>
              <a:t>Customer Scorer Model</a:t>
            </a:r>
          </a:p>
        </p:txBody>
      </p:sp>
      <p:sp>
        <p:nvSpPr>
          <p:cNvPr id="2" name="CaixaDeTexto 1">
            <a:extLst>
              <a:ext uri="{FF2B5EF4-FFF2-40B4-BE49-F238E27FC236}">
                <a16:creationId xmlns:a16="http://schemas.microsoft.com/office/drawing/2014/main" id="{F04F1194-BF95-4E7F-95A7-C86B8BEC1E56}"/>
              </a:ext>
            </a:extLst>
          </p:cNvPr>
          <p:cNvSpPr txBox="1"/>
          <p:nvPr/>
        </p:nvSpPr>
        <p:spPr>
          <a:xfrm flipH="1">
            <a:off x="914399" y="2447316"/>
            <a:ext cx="4299017" cy="2031325"/>
          </a:xfrm>
          <a:prstGeom prst="rect">
            <a:avLst/>
          </a:prstGeom>
          <a:noFill/>
        </p:spPr>
        <p:txBody>
          <a:bodyPr wrap="square" rtlCol="0">
            <a:spAutoFit/>
          </a:bodyPr>
          <a:lstStyle/>
          <a:p>
            <a:r>
              <a:rPr lang="pt-PT" dirty="0" err="1"/>
              <a:t>The</a:t>
            </a:r>
            <a:r>
              <a:rPr lang="pt-PT" dirty="0"/>
              <a:t> </a:t>
            </a:r>
            <a:r>
              <a:rPr lang="pt-PT" dirty="0" err="1"/>
              <a:t>premiums</a:t>
            </a:r>
            <a:r>
              <a:rPr lang="pt-PT" dirty="0"/>
              <a:t> are </a:t>
            </a:r>
            <a:r>
              <a:rPr lang="pt-PT" dirty="0" err="1"/>
              <a:t>also</a:t>
            </a:r>
            <a:r>
              <a:rPr lang="pt-PT" dirty="0"/>
              <a:t> </a:t>
            </a:r>
            <a:r>
              <a:rPr lang="pt-PT" dirty="0" err="1"/>
              <a:t>slightly</a:t>
            </a:r>
            <a:r>
              <a:rPr lang="pt-PT" dirty="0"/>
              <a:t> </a:t>
            </a:r>
            <a:r>
              <a:rPr lang="pt-PT" dirty="0" err="1"/>
              <a:t>different</a:t>
            </a:r>
            <a:r>
              <a:rPr lang="pt-PT" dirty="0"/>
              <a:t> </a:t>
            </a:r>
            <a:r>
              <a:rPr lang="pt-PT" dirty="0" err="1"/>
              <a:t>between</a:t>
            </a:r>
            <a:r>
              <a:rPr lang="pt-PT" dirty="0"/>
              <a:t> </a:t>
            </a:r>
            <a:r>
              <a:rPr lang="pt-PT" dirty="0" err="1"/>
              <a:t>the</a:t>
            </a:r>
            <a:r>
              <a:rPr lang="pt-PT" dirty="0"/>
              <a:t> </a:t>
            </a:r>
            <a:r>
              <a:rPr lang="pt-PT" dirty="0" err="1"/>
              <a:t>segments</a:t>
            </a:r>
            <a:r>
              <a:rPr lang="pt-PT" dirty="0"/>
              <a:t>. </a:t>
            </a:r>
            <a:r>
              <a:rPr lang="pt-PT" dirty="0" err="1"/>
              <a:t>The</a:t>
            </a:r>
            <a:r>
              <a:rPr lang="pt-PT" dirty="0"/>
              <a:t> </a:t>
            </a:r>
            <a:r>
              <a:rPr lang="pt-PT" dirty="0" err="1"/>
              <a:t>customers</a:t>
            </a:r>
            <a:r>
              <a:rPr lang="pt-PT" dirty="0"/>
              <a:t> </a:t>
            </a:r>
            <a:r>
              <a:rPr lang="pt-PT" dirty="0" err="1"/>
              <a:t>who</a:t>
            </a:r>
            <a:r>
              <a:rPr lang="pt-PT" dirty="0"/>
              <a:t> pay </a:t>
            </a:r>
            <a:r>
              <a:rPr lang="pt-PT" dirty="0" err="1"/>
              <a:t>higher</a:t>
            </a:r>
            <a:r>
              <a:rPr lang="pt-PT" dirty="0"/>
              <a:t> </a:t>
            </a:r>
            <a:r>
              <a:rPr lang="pt-PT" dirty="0" err="1"/>
              <a:t>premiums</a:t>
            </a:r>
            <a:r>
              <a:rPr lang="pt-PT" dirty="0"/>
              <a:t> in Motor, are </a:t>
            </a:r>
            <a:r>
              <a:rPr lang="pt-PT" dirty="0" err="1"/>
              <a:t>also</a:t>
            </a:r>
            <a:r>
              <a:rPr lang="pt-PT" dirty="0"/>
              <a:t> </a:t>
            </a:r>
            <a:r>
              <a:rPr lang="pt-PT" dirty="0" err="1"/>
              <a:t>those</a:t>
            </a:r>
            <a:r>
              <a:rPr lang="pt-PT" dirty="0"/>
              <a:t> </a:t>
            </a:r>
            <a:r>
              <a:rPr lang="pt-PT" dirty="0" err="1"/>
              <a:t>who</a:t>
            </a:r>
            <a:r>
              <a:rPr lang="pt-PT" dirty="0"/>
              <a:t> </a:t>
            </a:r>
            <a:r>
              <a:rPr lang="pt-PT" dirty="0" err="1"/>
              <a:t>either</a:t>
            </a:r>
            <a:r>
              <a:rPr lang="pt-PT" dirty="0"/>
              <a:t> are </a:t>
            </a:r>
            <a:r>
              <a:rPr lang="pt-PT" dirty="0" err="1"/>
              <a:t>highly</a:t>
            </a:r>
            <a:r>
              <a:rPr lang="pt-PT" dirty="0"/>
              <a:t> </a:t>
            </a:r>
            <a:r>
              <a:rPr lang="pt-PT" dirty="0" err="1"/>
              <a:t>valuable</a:t>
            </a:r>
            <a:r>
              <a:rPr lang="pt-PT" dirty="0"/>
              <a:t> </a:t>
            </a:r>
            <a:r>
              <a:rPr lang="pt-PT" dirty="0" err="1"/>
              <a:t>or</a:t>
            </a:r>
            <a:r>
              <a:rPr lang="pt-PT" dirty="0"/>
              <a:t> </a:t>
            </a:r>
            <a:r>
              <a:rPr lang="pt-PT" dirty="0" err="1"/>
              <a:t>almost</a:t>
            </a:r>
            <a:r>
              <a:rPr lang="pt-PT" dirty="0"/>
              <a:t> a </a:t>
            </a:r>
            <a:r>
              <a:rPr lang="pt-PT" dirty="0" err="1"/>
              <a:t>burden</a:t>
            </a:r>
            <a:r>
              <a:rPr lang="pt-PT" dirty="0"/>
              <a:t> to </a:t>
            </a:r>
            <a:r>
              <a:rPr lang="pt-PT" dirty="0" err="1"/>
              <a:t>the</a:t>
            </a:r>
            <a:r>
              <a:rPr lang="pt-PT" dirty="0"/>
              <a:t> </a:t>
            </a:r>
            <a:r>
              <a:rPr lang="pt-PT" dirty="0" err="1"/>
              <a:t>company</a:t>
            </a:r>
            <a:r>
              <a:rPr lang="pt-PT" dirty="0"/>
              <a:t>. </a:t>
            </a:r>
            <a:r>
              <a:rPr lang="pt-PT" dirty="0" err="1"/>
              <a:t>The</a:t>
            </a:r>
            <a:r>
              <a:rPr lang="pt-PT" dirty="0"/>
              <a:t> more </a:t>
            </a:r>
            <a:r>
              <a:rPr lang="pt-PT" dirty="0" err="1"/>
              <a:t>stable</a:t>
            </a:r>
            <a:r>
              <a:rPr lang="pt-PT" dirty="0"/>
              <a:t> </a:t>
            </a:r>
            <a:r>
              <a:rPr lang="pt-PT" dirty="0" err="1"/>
              <a:t>customers</a:t>
            </a:r>
            <a:r>
              <a:rPr lang="pt-PT" dirty="0"/>
              <a:t> </a:t>
            </a:r>
            <a:r>
              <a:rPr lang="pt-PT" dirty="0" err="1"/>
              <a:t>search</a:t>
            </a:r>
            <a:r>
              <a:rPr lang="pt-PT" dirty="0"/>
              <a:t> for </a:t>
            </a:r>
            <a:r>
              <a:rPr lang="pt-PT" dirty="0" err="1"/>
              <a:t>different</a:t>
            </a:r>
            <a:r>
              <a:rPr lang="pt-PT" dirty="0"/>
              <a:t> </a:t>
            </a:r>
            <a:r>
              <a:rPr lang="pt-PT" dirty="0" err="1"/>
              <a:t>products</a:t>
            </a:r>
            <a:r>
              <a:rPr lang="pt-PT" dirty="0"/>
              <a:t>.</a:t>
            </a:r>
          </a:p>
        </p:txBody>
      </p:sp>
      <p:sp>
        <p:nvSpPr>
          <p:cNvPr id="4" name="CaixaDeTexto 3">
            <a:extLst>
              <a:ext uri="{FF2B5EF4-FFF2-40B4-BE49-F238E27FC236}">
                <a16:creationId xmlns:a16="http://schemas.microsoft.com/office/drawing/2014/main" id="{A3DD7310-2A00-4036-8953-A80938AD934E}"/>
              </a:ext>
            </a:extLst>
          </p:cNvPr>
          <p:cNvSpPr txBox="1"/>
          <p:nvPr/>
        </p:nvSpPr>
        <p:spPr>
          <a:xfrm>
            <a:off x="871215" y="4677938"/>
            <a:ext cx="4385388" cy="369332"/>
          </a:xfrm>
          <a:prstGeom prst="rect">
            <a:avLst/>
          </a:prstGeom>
          <a:noFill/>
        </p:spPr>
        <p:txBody>
          <a:bodyPr wrap="square" rtlCol="0">
            <a:spAutoFit/>
          </a:bodyPr>
          <a:lstStyle/>
          <a:p>
            <a:r>
              <a:rPr lang="pt-PT" dirty="0"/>
              <a:t>Pros e </a:t>
            </a:r>
            <a:r>
              <a:rPr lang="pt-PT" dirty="0" err="1"/>
              <a:t>Cons</a:t>
            </a:r>
            <a:r>
              <a:rPr lang="pt-PT" dirty="0"/>
              <a:t> </a:t>
            </a:r>
            <a:r>
              <a:rPr lang="pt-PT" dirty="0" err="1"/>
              <a:t>of</a:t>
            </a:r>
            <a:r>
              <a:rPr lang="pt-PT" dirty="0"/>
              <a:t> DBSCAN (</a:t>
            </a:r>
            <a:r>
              <a:rPr lang="pt-PT" dirty="0" err="1"/>
              <a:t>the</a:t>
            </a:r>
            <a:r>
              <a:rPr lang="pt-PT" dirty="0"/>
              <a:t> </a:t>
            </a:r>
            <a:r>
              <a:rPr lang="pt-PT" dirty="0" err="1"/>
              <a:t>algorithm</a:t>
            </a:r>
            <a:r>
              <a:rPr lang="pt-PT" dirty="0"/>
              <a:t> </a:t>
            </a:r>
            <a:r>
              <a:rPr lang="pt-PT" dirty="0" err="1"/>
              <a:t>used</a:t>
            </a:r>
            <a:r>
              <a:rPr lang="pt-PT" dirty="0"/>
              <a:t>)</a:t>
            </a:r>
          </a:p>
        </p:txBody>
      </p:sp>
      <p:sp>
        <p:nvSpPr>
          <p:cNvPr id="6" name="CaixaDeTexto 5">
            <a:extLst>
              <a:ext uri="{FF2B5EF4-FFF2-40B4-BE49-F238E27FC236}">
                <a16:creationId xmlns:a16="http://schemas.microsoft.com/office/drawing/2014/main" id="{DEB40E6A-1707-4E6D-928C-1F19E45E5397}"/>
              </a:ext>
            </a:extLst>
          </p:cNvPr>
          <p:cNvSpPr txBox="1"/>
          <p:nvPr/>
        </p:nvSpPr>
        <p:spPr>
          <a:xfrm>
            <a:off x="1001845" y="5047270"/>
            <a:ext cx="4217438" cy="1477328"/>
          </a:xfrm>
          <a:prstGeom prst="rect">
            <a:avLst/>
          </a:prstGeom>
          <a:noFill/>
        </p:spPr>
        <p:txBody>
          <a:bodyPr wrap="square" numCol="2" rtlCol="0">
            <a:spAutoFit/>
          </a:bodyPr>
          <a:lstStyle/>
          <a:p>
            <a:r>
              <a:rPr lang="pt-PT" dirty="0"/>
              <a:t>Pros:</a:t>
            </a:r>
          </a:p>
          <a:p>
            <a:pPr marL="285750" indent="-285750">
              <a:buFont typeface="Arial" panose="020B0604020202020204" pitchFamily="34" charset="0"/>
              <a:buChar char="•"/>
            </a:pPr>
            <a:r>
              <a:rPr lang="pt-PT" dirty="0"/>
              <a:t>Fast training;</a:t>
            </a:r>
          </a:p>
          <a:p>
            <a:pPr marL="285750" indent="-285750">
              <a:buFont typeface="Arial" panose="020B0604020202020204" pitchFamily="34" charset="0"/>
              <a:buChar char="•"/>
            </a:pPr>
            <a:r>
              <a:rPr lang="pt-PT" dirty="0" err="1"/>
              <a:t>Outlier</a:t>
            </a:r>
            <a:r>
              <a:rPr lang="pt-PT" dirty="0"/>
              <a:t> </a:t>
            </a:r>
            <a:r>
              <a:rPr lang="pt-PT" dirty="0" err="1"/>
              <a:t>rubust</a:t>
            </a:r>
            <a:r>
              <a:rPr lang="pt-PT" dirty="0"/>
              <a:t>;</a:t>
            </a:r>
          </a:p>
          <a:p>
            <a:pPr marL="285750" indent="-285750">
              <a:buFont typeface="Arial" panose="020B0604020202020204" pitchFamily="34" charset="0"/>
              <a:buChar char="•"/>
            </a:pPr>
            <a:endParaRPr lang="pt-PT" dirty="0"/>
          </a:p>
          <a:p>
            <a:endParaRPr lang="pt-PT" dirty="0"/>
          </a:p>
          <a:p>
            <a:r>
              <a:rPr lang="pt-PT" dirty="0" err="1"/>
              <a:t>Cons</a:t>
            </a:r>
            <a:r>
              <a:rPr lang="pt-PT" dirty="0"/>
              <a:t>:</a:t>
            </a:r>
          </a:p>
          <a:p>
            <a:pPr marL="285750" indent="-285750">
              <a:buFont typeface="Arial" panose="020B0604020202020204" pitchFamily="34" charset="0"/>
              <a:buChar char="•"/>
            </a:pPr>
            <a:r>
              <a:rPr lang="pt-PT" dirty="0" err="1"/>
              <a:t>Unstable</a:t>
            </a:r>
            <a:r>
              <a:rPr lang="pt-PT" dirty="0"/>
              <a:t>;</a:t>
            </a:r>
          </a:p>
          <a:p>
            <a:pPr marL="285750" indent="-285750">
              <a:buFont typeface="Arial" panose="020B0604020202020204" pitchFamily="34" charset="0"/>
              <a:buChar char="•"/>
            </a:pPr>
            <a:r>
              <a:rPr lang="pt-PT" dirty="0" err="1"/>
              <a:t>Difficult</a:t>
            </a:r>
            <a:r>
              <a:rPr lang="pt-PT" dirty="0"/>
              <a:t> to parametrize; </a:t>
            </a:r>
          </a:p>
          <a:p>
            <a:pPr marL="285750" indent="-285750">
              <a:buFont typeface="Arial" panose="020B0604020202020204" pitchFamily="34" charset="0"/>
              <a:buChar char="•"/>
            </a:pPr>
            <a:endParaRPr lang="pt-PT" dirty="0"/>
          </a:p>
        </p:txBody>
      </p:sp>
      <p:cxnSp>
        <p:nvCxnSpPr>
          <p:cNvPr id="8" name="Conexão reta 7">
            <a:extLst>
              <a:ext uri="{FF2B5EF4-FFF2-40B4-BE49-F238E27FC236}">
                <a16:creationId xmlns:a16="http://schemas.microsoft.com/office/drawing/2014/main" id="{A2E83EE6-3A47-4E01-B2A0-D169A311105B}"/>
              </a:ext>
            </a:extLst>
          </p:cNvPr>
          <p:cNvCxnSpPr/>
          <p:nvPr/>
        </p:nvCxnSpPr>
        <p:spPr>
          <a:xfrm>
            <a:off x="447869" y="4563447"/>
            <a:ext cx="4765547"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E5D15C38-8659-4491-A9FB-31F86ACAB1E5}"/>
              </a:ext>
            </a:extLst>
          </p:cNvPr>
          <p:cNvSpPr txBox="1"/>
          <p:nvPr/>
        </p:nvSpPr>
        <p:spPr>
          <a:xfrm>
            <a:off x="151773" y="6332720"/>
            <a:ext cx="5024324" cy="369332"/>
          </a:xfrm>
          <a:prstGeom prst="rect">
            <a:avLst/>
          </a:prstGeom>
          <a:noFill/>
        </p:spPr>
        <p:txBody>
          <a:bodyPr wrap="none" rtlCol="0">
            <a:spAutoFit/>
          </a:bodyPr>
          <a:lstStyle/>
          <a:p>
            <a:r>
              <a:rPr lang="pt-PT" sz="1200" dirty="0" err="1"/>
              <a:t>Silhouette</a:t>
            </a:r>
            <a:r>
              <a:rPr lang="pt-PT" sz="1200" dirty="0"/>
              <a:t>: </a:t>
            </a:r>
            <a:r>
              <a:rPr lang="pt-PT" sz="1200" dirty="0">
                <a:solidFill>
                  <a:schemeClr val="accent5"/>
                </a:solidFill>
              </a:rPr>
              <a:t>0.06</a:t>
            </a:r>
            <a:r>
              <a:rPr lang="pt-PT" sz="1200" dirty="0"/>
              <a:t> | </a:t>
            </a:r>
            <a:r>
              <a:rPr lang="pt-PT" sz="1200" dirty="0" err="1"/>
              <a:t>Variance</a:t>
            </a:r>
            <a:r>
              <a:rPr lang="pt-PT" sz="1200" dirty="0"/>
              <a:t> </a:t>
            </a:r>
            <a:r>
              <a:rPr lang="pt-PT" sz="1200" dirty="0" err="1"/>
              <a:t>Criterion</a:t>
            </a:r>
            <a:r>
              <a:rPr lang="pt-PT" sz="1200" dirty="0"/>
              <a:t> Ratio: </a:t>
            </a:r>
            <a:r>
              <a:rPr lang="pt-PT" sz="1200" dirty="0">
                <a:solidFill>
                  <a:srgbClr val="92D050"/>
                </a:solidFill>
              </a:rPr>
              <a:t>2745</a:t>
            </a:r>
            <a:r>
              <a:rPr lang="pt-PT" sz="1200" dirty="0"/>
              <a:t> | </a:t>
            </a:r>
            <a:r>
              <a:rPr lang="pt-PT" sz="1200" dirty="0" err="1"/>
              <a:t>Davies</a:t>
            </a:r>
            <a:r>
              <a:rPr lang="pt-PT" sz="1200" dirty="0"/>
              <a:t> </a:t>
            </a:r>
            <a:r>
              <a:rPr lang="pt-PT" sz="1200" dirty="0" err="1"/>
              <a:t>Bouldin</a:t>
            </a:r>
            <a:r>
              <a:rPr lang="pt-PT" sz="1200" dirty="0"/>
              <a:t> Score: </a:t>
            </a:r>
            <a:r>
              <a:rPr lang="pt-PT" sz="1200" dirty="0">
                <a:solidFill>
                  <a:srgbClr val="FFC000"/>
                </a:solidFill>
              </a:rPr>
              <a:t>4.56</a:t>
            </a:r>
            <a:r>
              <a:rPr lang="pt-PT" dirty="0"/>
              <a:t> </a:t>
            </a:r>
          </a:p>
        </p:txBody>
      </p:sp>
    </p:spTree>
    <p:extLst>
      <p:ext uri="{BB962C8B-B14F-4D97-AF65-F5344CB8AC3E}">
        <p14:creationId xmlns:p14="http://schemas.microsoft.com/office/powerpoint/2010/main" val="1370116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A38B4995-0027-BB46-9A14-620D9D40D4E1}"/>
              </a:ext>
            </a:extLst>
          </p:cNvPr>
          <p:cNvGraphicFramePr/>
          <p:nvPr>
            <p:extLst>
              <p:ext uri="{D42A27DB-BD31-4B8C-83A1-F6EECF244321}">
                <p14:modId xmlns:p14="http://schemas.microsoft.com/office/powerpoint/2010/main" val="3876144434"/>
              </p:ext>
            </p:extLst>
          </p:nvPr>
        </p:nvGraphicFramePr>
        <p:xfrm>
          <a:off x="5124450" y="840338"/>
          <a:ext cx="6760792" cy="5784770"/>
        </p:xfrm>
        <a:graphic>
          <a:graphicData uri="http://schemas.openxmlformats.org/drawingml/2006/chart">
            <c:chart xmlns:c="http://schemas.openxmlformats.org/drawingml/2006/chart" xmlns:r="http://schemas.openxmlformats.org/officeDocument/2006/relationships" r:id="rId3"/>
          </a:graphicData>
        </a:graphic>
      </p:graphicFrame>
      <p:sp>
        <p:nvSpPr>
          <p:cNvPr id="5" name="Oval 4">
            <a:extLst>
              <a:ext uri="{FF2B5EF4-FFF2-40B4-BE49-F238E27FC236}">
                <a16:creationId xmlns:a16="http://schemas.microsoft.com/office/drawing/2014/main" id="{E2129C03-37EA-BD40-8FF8-1EF7866B0451}"/>
              </a:ext>
            </a:extLst>
          </p:cNvPr>
          <p:cNvSpPr/>
          <p:nvPr/>
        </p:nvSpPr>
        <p:spPr>
          <a:xfrm>
            <a:off x="5313173" y="201385"/>
            <a:ext cx="273487" cy="273487"/>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srgbClr val="E53223"/>
              </a:solidFill>
              <a:effectLst/>
              <a:uLnTx/>
              <a:uFillTx/>
              <a:latin typeface="Calibri" panose="020F0502020204030204"/>
              <a:ea typeface="+mn-ea"/>
              <a:cs typeface="+mn-cs"/>
            </a:endParaRPr>
          </a:p>
        </p:txBody>
      </p:sp>
      <p:sp>
        <p:nvSpPr>
          <p:cNvPr id="10" name="CaixaDeTexto 99">
            <a:extLst>
              <a:ext uri="{FF2B5EF4-FFF2-40B4-BE49-F238E27FC236}">
                <a16:creationId xmlns:a16="http://schemas.microsoft.com/office/drawing/2014/main" id="{0DF0C3DE-A102-244D-9CB7-413666F626A1}"/>
              </a:ext>
            </a:extLst>
          </p:cNvPr>
          <p:cNvSpPr txBox="1"/>
          <p:nvPr/>
        </p:nvSpPr>
        <p:spPr>
          <a:xfrm>
            <a:off x="707318" y="2040436"/>
            <a:ext cx="4605855" cy="978729"/>
          </a:xfrm>
          <a:prstGeom prst="rect">
            <a:avLst/>
          </a:prstGeom>
          <a:noFill/>
        </p:spPr>
        <p:txBody>
          <a:bodyPr wrap="square" rtlCol="0" anchor="t">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01528"/>
                </a:solidFill>
                <a:effectLst/>
                <a:uLnTx/>
                <a:uFillTx/>
                <a:latin typeface="Segoe UI Light" panose="020B0502040204020203" pitchFamily="34" charset="0"/>
                <a:ea typeface="Batang" panose="020B0503020000020004" pitchFamily="18" charset="-127"/>
                <a:cs typeface="Segoe UI Light" panose="020B0502040204020203" pitchFamily="34" charset="0"/>
              </a:rPr>
              <a:t>This model was constructed with the Agglomerative Clustering algorithm. Its goal is to segment the clients who have more tendency to certain Lines of Business.</a:t>
            </a:r>
          </a:p>
        </p:txBody>
      </p:sp>
      <p:sp>
        <p:nvSpPr>
          <p:cNvPr id="11" name="TextBox 10">
            <a:extLst>
              <a:ext uri="{FF2B5EF4-FFF2-40B4-BE49-F238E27FC236}">
                <a16:creationId xmlns:a16="http://schemas.microsoft.com/office/drawing/2014/main" id="{884139F2-FAF4-AE45-B26F-2EAB97729771}"/>
              </a:ext>
            </a:extLst>
          </p:cNvPr>
          <p:cNvSpPr txBox="1"/>
          <p:nvPr/>
        </p:nvSpPr>
        <p:spPr>
          <a:xfrm>
            <a:off x="914400" y="3088582"/>
            <a:ext cx="3961953" cy="356655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Segment </a:t>
            </a:r>
            <a:r>
              <a:rPr kumimoji="0" lang="en-US" sz="1200" b="1"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Average Customer (n=3723)</a:t>
            </a:r>
            <a:endPar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628650" marR="0" lvl="1"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Has an average premium on every LOB.</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Segment </a:t>
            </a:r>
            <a:r>
              <a:rPr kumimoji="0" lang="en-US" sz="1200" b="1"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HouseLife</a:t>
            </a:r>
            <a:r>
              <a:rPr kumimoji="0" lang="en-US" sz="1200" b="1"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(n=1195)</a:t>
            </a:r>
          </a:p>
          <a:p>
            <a:pPr marL="628650" marR="0" lvl="1"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Customers have above average premiums on House and Life.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Segment </a:t>
            </a:r>
            <a:r>
              <a:rPr kumimoji="0" lang="en-US" sz="1200" b="1"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Motor (n=4669)</a:t>
            </a:r>
          </a:p>
          <a:p>
            <a:pPr marL="628650" marR="0" lvl="1"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Highest paying customers on the Motor LOB.</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Segment </a:t>
            </a:r>
            <a:r>
              <a:rPr kumimoji="0" lang="en-US" sz="1200" b="1"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HouseHealth</a:t>
            </a:r>
            <a:r>
              <a:rPr kumimoji="0" lang="en-US" sz="1200" b="1"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(n=419)</a:t>
            </a:r>
          </a:p>
          <a:p>
            <a:pPr marL="628650" marR="0" lvl="1"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These customers have above average premiums on Household and Health.</a:t>
            </a:r>
          </a:p>
          <a:p>
            <a:pPr>
              <a:lnSpc>
                <a:spcPct val="150000"/>
              </a:lnSpc>
              <a:defRPr/>
            </a:pPr>
            <a:r>
              <a:rPr lang="en-US" dirty="0">
                <a:solidFill>
                  <a:srgbClr val="00151E"/>
                </a:solidFill>
                <a:latin typeface="Segoe UI Light" panose="020B0502040204020203" pitchFamily="34" charset="0"/>
                <a:cs typeface="Segoe UI Light" panose="020B0502040204020203" pitchFamily="34" charset="0"/>
              </a:rPr>
              <a:t>Segment </a:t>
            </a:r>
            <a:r>
              <a:rPr lang="en-US" b="1" dirty="0">
                <a:solidFill>
                  <a:srgbClr val="00151E"/>
                </a:solidFill>
                <a:latin typeface="Segoe UI Light" panose="020B0502040204020203" pitchFamily="34" charset="0"/>
                <a:cs typeface="Segoe UI Light" panose="020B0502040204020203" pitchFamily="34" charset="0"/>
              </a:rPr>
              <a:t>Low Value (n=237)</a:t>
            </a:r>
          </a:p>
          <a:p>
            <a:pPr marL="742950" lvl="1" indent="-285750">
              <a:lnSpc>
                <a:spcPct val="150000"/>
              </a:lnSpc>
              <a:buFont typeface="Arial" panose="020B0604020202020204" pitchFamily="34" charset="0"/>
              <a:buChar char="•"/>
              <a:defRPr/>
            </a:pPr>
            <a:r>
              <a:rPr lang="en-US" sz="1200" dirty="0">
                <a:solidFill>
                  <a:srgbClr val="00151E"/>
                </a:solidFill>
                <a:latin typeface="Segoe UI Light" panose="020B0502040204020203" pitchFamily="34" charset="0"/>
                <a:cs typeface="Segoe UI Light" panose="020B0502040204020203" pitchFamily="34" charset="0"/>
              </a:rPr>
              <a:t>The company owns, on average, money to these customers in the Household Line of Business.</a:t>
            </a:r>
            <a:endPar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p:txBody>
      </p:sp>
      <p:grpSp>
        <p:nvGrpSpPr>
          <p:cNvPr id="13" name="Group 12">
            <a:extLst>
              <a:ext uri="{FF2B5EF4-FFF2-40B4-BE49-F238E27FC236}">
                <a16:creationId xmlns:a16="http://schemas.microsoft.com/office/drawing/2014/main" id="{F0FCC5BB-0264-3C45-B398-705842F0BB61}"/>
              </a:ext>
            </a:extLst>
          </p:cNvPr>
          <p:cNvGrpSpPr/>
          <p:nvPr/>
        </p:nvGrpSpPr>
        <p:grpSpPr>
          <a:xfrm>
            <a:off x="11010789" y="152400"/>
            <a:ext cx="1161712" cy="6580430"/>
            <a:chOff x="11010789" y="152400"/>
            <a:chExt cx="1161712" cy="6580430"/>
          </a:xfrm>
        </p:grpSpPr>
        <p:sp>
          <p:nvSpPr>
            <p:cNvPr id="14" name="CaixaDeTexto 189">
              <a:extLst>
                <a:ext uri="{FF2B5EF4-FFF2-40B4-BE49-F238E27FC236}">
                  <a16:creationId xmlns:a16="http://schemas.microsoft.com/office/drawing/2014/main" id="{0DDB8A30-ABEB-E84E-9C39-D5C9724A3739}"/>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15" name="Picture 14">
              <a:extLst>
                <a:ext uri="{FF2B5EF4-FFF2-40B4-BE49-F238E27FC236}">
                  <a16:creationId xmlns:a16="http://schemas.microsoft.com/office/drawing/2014/main" id="{85518F11-08B3-144F-BA07-A442616450E6}"/>
                </a:ext>
              </a:extLst>
            </p:cNvPr>
            <p:cNvPicPr>
              <a:picLocks noChangeAspect="1"/>
            </p:cNvPicPr>
            <p:nvPr/>
          </p:nvPicPr>
          <p:blipFill>
            <a:blip r:embed="rId4"/>
            <a:srcRect/>
            <a:stretch/>
          </p:blipFill>
          <p:spPr>
            <a:xfrm>
              <a:off x="11010789" y="152400"/>
              <a:ext cx="1074776" cy="389895"/>
            </a:xfrm>
            <a:prstGeom prst="rect">
              <a:avLst/>
            </a:prstGeom>
          </p:spPr>
        </p:pic>
      </p:grpSp>
      <p:sp>
        <p:nvSpPr>
          <p:cNvPr id="18" name="TextBox 59">
            <a:extLst>
              <a:ext uri="{FF2B5EF4-FFF2-40B4-BE49-F238E27FC236}">
                <a16:creationId xmlns:a16="http://schemas.microsoft.com/office/drawing/2014/main" id="{D075FDA4-5973-401C-B69C-C197993EAC47}"/>
              </a:ext>
            </a:extLst>
          </p:cNvPr>
          <p:cNvSpPr txBox="1"/>
          <p:nvPr/>
        </p:nvSpPr>
        <p:spPr>
          <a:xfrm>
            <a:off x="914400" y="382893"/>
            <a:ext cx="4605855" cy="1588127"/>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E53223"/>
                </a:solidFill>
                <a:effectLst/>
                <a:uLnTx/>
                <a:uFillTx/>
                <a:latin typeface="Segoe UI" panose="020B0502040204020203" pitchFamily="34" charset="0"/>
                <a:ea typeface="Inter" panose="020B0502030000000004" pitchFamily="34" charset="0"/>
                <a:cs typeface="Segoe UI" panose="020B0502040204020203" pitchFamily="34" charset="0"/>
              </a:rPr>
              <a:t>Customer Lobs Model</a:t>
            </a:r>
          </a:p>
        </p:txBody>
      </p:sp>
    </p:spTree>
    <p:extLst>
      <p:ext uri="{BB962C8B-B14F-4D97-AF65-F5344CB8AC3E}">
        <p14:creationId xmlns:p14="http://schemas.microsoft.com/office/powerpoint/2010/main" val="2410307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E2129C03-37EA-BD40-8FF8-1EF7866B0451}"/>
              </a:ext>
            </a:extLst>
          </p:cNvPr>
          <p:cNvSpPr/>
          <p:nvPr/>
        </p:nvSpPr>
        <p:spPr>
          <a:xfrm>
            <a:off x="5313173" y="201385"/>
            <a:ext cx="273487" cy="273487"/>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srgbClr val="E53223"/>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884139F2-FAF4-AE45-B26F-2EAB97729771}"/>
              </a:ext>
            </a:extLst>
          </p:cNvPr>
          <p:cNvSpPr txBox="1"/>
          <p:nvPr/>
        </p:nvSpPr>
        <p:spPr>
          <a:xfrm>
            <a:off x="914400" y="2303959"/>
            <a:ext cx="4076700" cy="107356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The Age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atr_cust_age</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Gross Monthly Salary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amt_gms</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Customer Monetary Value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amt_cmv</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and Total Premium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amt_premium_total</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are not well separated in this segmentation. </a:t>
            </a:r>
          </a:p>
        </p:txBody>
      </p:sp>
      <p:grpSp>
        <p:nvGrpSpPr>
          <p:cNvPr id="13" name="Group 12">
            <a:extLst>
              <a:ext uri="{FF2B5EF4-FFF2-40B4-BE49-F238E27FC236}">
                <a16:creationId xmlns:a16="http://schemas.microsoft.com/office/drawing/2014/main" id="{F0FCC5BB-0264-3C45-B398-705842F0BB61}"/>
              </a:ext>
            </a:extLst>
          </p:cNvPr>
          <p:cNvGrpSpPr/>
          <p:nvPr/>
        </p:nvGrpSpPr>
        <p:grpSpPr>
          <a:xfrm>
            <a:off x="11010789" y="152400"/>
            <a:ext cx="1161712" cy="6580430"/>
            <a:chOff x="11010789" y="152400"/>
            <a:chExt cx="1161712" cy="6580430"/>
          </a:xfrm>
        </p:grpSpPr>
        <p:sp>
          <p:nvSpPr>
            <p:cNvPr id="14" name="CaixaDeTexto 189">
              <a:extLst>
                <a:ext uri="{FF2B5EF4-FFF2-40B4-BE49-F238E27FC236}">
                  <a16:creationId xmlns:a16="http://schemas.microsoft.com/office/drawing/2014/main" id="{0DDB8A30-ABEB-E84E-9C39-D5C9724A3739}"/>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15" name="Picture 14">
              <a:extLst>
                <a:ext uri="{FF2B5EF4-FFF2-40B4-BE49-F238E27FC236}">
                  <a16:creationId xmlns:a16="http://schemas.microsoft.com/office/drawing/2014/main" id="{85518F11-08B3-144F-BA07-A442616450E6}"/>
                </a:ext>
              </a:extLst>
            </p:cNvPr>
            <p:cNvPicPr>
              <a:picLocks noChangeAspect="1"/>
            </p:cNvPicPr>
            <p:nvPr/>
          </p:nvPicPr>
          <p:blipFill>
            <a:blip r:embed="rId3"/>
            <a:srcRect/>
            <a:stretch/>
          </p:blipFill>
          <p:spPr>
            <a:xfrm>
              <a:off x="11010789" y="152400"/>
              <a:ext cx="1074776" cy="389895"/>
            </a:xfrm>
            <a:prstGeom prst="rect">
              <a:avLst/>
            </a:prstGeom>
          </p:spPr>
        </p:pic>
      </p:grpSp>
      <p:sp>
        <p:nvSpPr>
          <p:cNvPr id="18" name="TextBox 59">
            <a:extLst>
              <a:ext uri="{FF2B5EF4-FFF2-40B4-BE49-F238E27FC236}">
                <a16:creationId xmlns:a16="http://schemas.microsoft.com/office/drawing/2014/main" id="{D075FDA4-5973-401C-B69C-C197993EAC47}"/>
              </a:ext>
            </a:extLst>
          </p:cNvPr>
          <p:cNvSpPr txBox="1"/>
          <p:nvPr/>
        </p:nvSpPr>
        <p:spPr>
          <a:xfrm>
            <a:off x="914400" y="382893"/>
            <a:ext cx="4605855" cy="1588127"/>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E53223"/>
                </a:solidFill>
                <a:effectLst/>
                <a:uLnTx/>
                <a:uFillTx/>
                <a:latin typeface="Segoe UI" panose="020B0502040204020203" pitchFamily="34" charset="0"/>
                <a:ea typeface="Inter" panose="020B0502030000000004" pitchFamily="34" charset="0"/>
                <a:cs typeface="Segoe UI" panose="020B0502040204020203" pitchFamily="34" charset="0"/>
              </a:rPr>
              <a:t>Customer Lobs Model</a:t>
            </a:r>
          </a:p>
        </p:txBody>
      </p:sp>
      <p:sp>
        <p:nvSpPr>
          <p:cNvPr id="12" name="CaixaDeTexto 99">
            <a:extLst>
              <a:ext uri="{FF2B5EF4-FFF2-40B4-BE49-F238E27FC236}">
                <a16:creationId xmlns:a16="http://schemas.microsoft.com/office/drawing/2014/main" id="{3AD60BB9-9619-4E77-BDE7-D32ADDEC97F0}"/>
              </a:ext>
            </a:extLst>
          </p:cNvPr>
          <p:cNvSpPr txBox="1"/>
          <p:nvPr/>
        </p:nvSpPr>
        <p:spPr>
          <a:xfrm>
            <a:off x="914400" y="1971020"/>
            <a:ext cx="4299017" cy="313932"/>
          </a:xfrm>
          <a:prstGeom prst="rect">
            <a:avLst/>
          </a:prstGeom>
          <a:noFill/>
        </p:spPr>
        <p:txBody>
          <a:bodyPr wrap="square" rtlCol="0" anchor="t">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lang="en-US" sz="1600" b="1" dirty="0">
                <a:solidFill>
                  <a:srgbClr val="101528"/>
                </a:solidFill>
                <a:latin typeface="Segoe UI Light" panose="020B0502040204020203" pitchFamily="34" charset="0"/>
                <a:ea typeface="Batang" panose="020B0503020000020004" pitchFamily="18" charset="-127"/>
                <a:cs typeface="Segoe UI Light" panose="020B0502040204020203" pitchFamily="34" charset="0"/>
              </a:rPr>
              <a:t>Other considerations</a:t>
            </a:r>
            <a:endParaRPr kumimoji="0" lang="en-US" sz="1600" b="1" i="0" u="none" strike="noStrike" kern="1200" cap="none" spc="0" normalizeH="0" baseline="0" noProof="0" dirty="0">
              <a:ln>
                <a:noFill/>
              </a:ln>
              <a:solidFill>
                <a:srgbClr val="101528"/>
              </a:solidFill>
              <a:effectLst/>
              <a:uLnTx/>
              <a:uFillTx/>
              <a:latin typeface="Segoe UI Light" panose="020B0502040204020203" pitchFamily="34" charset="0"/>
              <a:ea typeface="Batang" panose="020B0503020000020004" pitchFamily="18" charset="-127"/>
              <a:cs typeface="Segoe UI Light" panose="020B0502040204020203" pitchFamily="34" charset="0"/>
            </a:endParaRPr>
          </a:p>
        </p:txBody>
      </p:sp>
      <p:pic>
        <p:nvPicPr>
          <p:cNvPr id="4" name="Imagem 3">
            <a:extLst>
              <a:ext uri="{FF2B5EF4-FFF2-40B4-BE49-F238E27FC236}">
                <a16:creationId xmlns:a16="http://schemas.microsoft.com/office/drawing/2014/main" id="{438C3FB8-598A-4C9E-B150-B97303357C0E}"/>
              </a:ext>
            </a:extLst>
          </p:cNvPr>
          <p:cNvPicPr>
            <a:picLocks noChangeAspect="1"/>
          </p:cNvPicPr>
          <p:nvPr/>
        </p:nvPicPr>
        <p:blipFill>
          <a:blip r:embed="rId4"/>
          <a:stretch>
            <a:fillRect/>
          </a:stretch>
        </p:blipFill>
        <p:spPr>
          <a:xfrm>
            <a:off x="5072204" y="929514"/>
            <a:ext cx="6862159" cy="5587871"/>
          </a:xfrm>
          <a:prstGeom prst="rect">
            <a:avLst/>
          </a:prstGeom>
        </p:spPr>
      </p:pic>
      <p:sp>
        <p:nvSpPr>
          <p:cNvPr id="16" name="CaixaDeTexto 15">
            <a:extLst>
              <a:ext uri="{FF2B5EF4-FFF2-40B4-BE49-F238E27FC236}">
                <a16:creationId xmlns:a16="http://schemas.microsoft.com/office/drawing/2014/main" id="{B61F94B7-289E-4E33-B72B-92D26B381BA7}"/>
              </a:ext>
            </a:extLst>
          </p:cNvPr>
          <p:cNvSpPr txBox="1"/>
          <p:nvPr/>
        </p:nvSpPr>
        <p:spPr>
          <a:xfrm>
            <a:off x="491865" y="4077863"/>
            <a:ext cx="4385388" cy="369332"/>
          </a:xfrm>
          <a:prstGeom prst="rect">
            <a:avLst/>
          </a:prstGeom>
          <a:noFill/>
        </p:spPr>
        <p:txBody>
          <a:bodyPr wrap="square" rtlCol="0">
            <a:spAutoFit/>
          </a:bodyPr>
          <a:lstStyle/>
          <a:p>
            <a:r>
              <a:rPr lang="pt-PT" dirty="0"/>
              <a:t>Pros e </a:t>
            </a:r>
            <a:r>
              <a:rPr lang="pt-PT" dirty="0" err="1"/>
              <a:t>Cons</a:t>
            </a:r>
            <a:r>
              <a:rPr lang="pt-PT" dirty="0"/>
              <a:t> </a:t>
            </a:r>
            <a:r>
              <a:rPr lang="pt-PT" dirty="0" err="1"/>
              <a:t>of</a:t>
            </a:r>
            <a:r>
              <a:rPr lang="pt-PT" dirty="0"/>
              <a:t> </a:t>
            </a:r>
            <a:r>
              <a:rPr lang="pt-PT" dirty="0" err="1"/>
              <a:t>Agglomerative</a:t>
            </a:r>
            <a:r>
              <a:rPr lang="pt-PT" dirty="0"/>
              <a:t> </a:t>
            </a:r>
            <a:r>
              <a:rPr lang="pt-PT" dirty="0" err="1"/>
              <a:t>Clustering</a:t>
            </a:r>
            <a:endParaRPr lang="pt-PT" dirty="0"/>
          </a:p>
        </p:txBody>
      </p:sp>
      <p:sp>
        <p:nvSpPr>
          <p:cNvPr id="17" name="CaixaDeTexto 16">
            <a:extLst>
              <a:ext uri="{FF2B5EF4-FFF2-40B4-BE49-F238E27FC236}">
                <a16:creationId xmlns:a16="http://schemas.microsoft.com/office/drawing/2014/main" id="{C7A00475-827C-4891-9EE4-DC5AD31D479D}"/>
              </a:ext>
            </a:extLst>
          </p:cNvPr>
          <p:cNvSpPr txBox="1"/>
          <p:nvPr/>
        </p:nvSpPr>
        <p:spPr>
          <a:xfrm>
            <a:off x="491865" y="4659985"/>
            <a:ext cx="4301413" cy="1754326"/>
          </a:xfrm>
          <a:prstGeom prst="rect">
            <a:avLst/>
          </a:prstGeom>
          <a:noFill/>
        </p:spPr>
        <p:txBody>
          <a:bodyPr wrap="square" numCol="2" rtlCol="0">
            <a:spAutoFit/>
          </a:bodyPr>
          <a:lstStyle/>
          <a:p>
            <a:r>
              <a:rPr lang="pt-PT" dirty="0"/>
              <a:t>Pros:</a:t>
            </a:r>
          </a:p>
          <a:p>
            <a:pPr marL="285750" indent="-285750">
              <a:buFont typeface="Arial" panose="020B0604020202020204" pitchFamily="34" charset="0"/>
              <a:buChar char="•"/>
            </a:pPr>
            <a:r>
              <a:rPr lang="pt-PT" dirty="0"/>
              <a:t>Fast training;</a:t>
            </a:r>
          </a:p>
          <a:p>
            <a:pPr marL="285750" indent="-285750">
              <a:buFont typeface="Arial" panose="020B0604020202020204" pitchFamily="34" charset="0"/>
              <a:buChar char="•"/>
            </a:pPr>
            <a:r>
              <a:rPr lang="pt-PT" dirty="0" err="1"/>
              <a:t>Easy</a:t>
            </a:r>
            <a:r>
              <a:rPr lang="pt-PT" dirty="0"/>
              <a:t> to parametrize;</a:t>
            </a:r>
          </a:p>
          <a:p>
            <a:pPr marL="285750" indent="-285750">
              <a:buFont typeface="Arial" panose="020B0604020202020204" pitchFamily="34" charset="0"/>
              <a:buChar char="•"/>
            </a:pPr>
            <a:endParaRPr lang="pt-PT" dirty="0"/>
          </a:p>
          <a:p>
            <a:endParaRPr lang="pt-PT" dirty="0"/>
          </a:p>
          <a:p>
            <a:r>
              <a:rPr lang="pt-PT" dirty="0" err="1"/>
              <a:t>Cons</a:t>
            </a:r>
            <a:r>
              <a:rPr lang="pt-PT" dirty="0"/>
              <a:t>:</a:t>
            </a:r>
          </a:p>
          <a:p>
            <a:pPr marL="285750" indent="-285750">
              <a:buFont typeface="Arial" panose="020B0604020202020204" pitchFamily="34" charset="0"/>
              <a:buChar char="•"/>
            </a:pPr>
            <a:r>
              <a:rPr lang="pt-PT" dirty="0" err="1"/>
              <a:t>Unstable</a:t>
            </a:r>
            <a:r>
              <a:rPr lang="pt-PT" dirty="0"/>
              <a:t>;</a:t>
            </a:r>
          </a:p>
          <a:p>
            <a:pPr marL="285750" indent="-285750">
              <a:buFont typeface="Arial" panose="020B0604020202020204" pitchFamily="34" charset="0"/>
              <a:buChar char="•"/>
            </a:pPr>
            <a:r>
              <a:rPr lang="pt-PT" dirty="0"/>
              <a:t>No </a:t>
            </a:r>
            <a:r>
              <a:rPr lang="pt-PT" dirty="0" err="1"/>
              <a:t>direct</a:t>
            </a:r>
            <a:r>
              <a:rPr lang="pt-PT" dirty="0"/>
              <a:t> </a:t>
            </a:r>
            <a:r>
              <a:rPr lang="pt-PT" dirty="0" err="1"/>
              <a:t>way</a:t>
            </a:r>
            <a:r>
              <a:rPr lang="pt-PT" dirty="0"/>
              <a:t> to </a:t>
            </a:r>
            <a:r>
              <a:rPr lang="pt-PT" dirty="0" err="1"/>
              <a:t>segment</a:t>
            </a:r>
            <a:r>
              <a:rPr lang="pt-PT" dirty="0"/>
              <a:t> </a:t>
            </a:r>
            <a:r>
              <a:rPr lang="pt-PT" dirty="0" err="1"/>
              <a:t>new</a:t>
            </a:r>
            <a:r>
              <a:rPr lang="pt-PT" dirty="0"/>
              <a:t> </a:t>
            </a:r>
            <a:r>
              <a:rPr lang="pt-PT" dirty="0" err="1"/>
              <a:t>observation</a:t>
            </a:r>
            <a:r>
              <a:rPr lang="pt-PT" dirty="0"/>
              <a:t>;</a:t>
            </a:r>
          </a:p>
        </p:txBody>
      </p:sp>
      <p:cxnSp>
        <p:nvCxnSpPr>
          <p:cNvPr id="19" name="Conexão reta 18">
            <a:extLst>
              <a:ext uri="{FF2B5EF4-FFF2-40B4-BE49-F238E27FC236}">
                <a16:creationId xmlns:a16="http://schemas.microsoft.com/office/drawing/2014/main" id="{0665E53C-148D-443E-9913-B1024214F4C7}"/>
              </a:ext>
            </a:extLst>
          </p:cNvPr>
          <p:cNvCxnSpPr/>
          <p:nvPr/>
        </p:nvCxnSpPr>
        <p:spPr>
          <a:xfrm>
            <a:off x="68519" y="3963372"/>
            <a:ext cx="4765547"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CaixaDeTexto 19">
            <a:extLst>
              <a:ext uri="{FF2B5EF4-FFF2-40B4-BE49-F238E27FC236}">
                <a16:creationId xmlns:a16="http://schemas.microsoft.com/office/drawing/2014/main" id="{AC752EE3-C3EA-434C-9D9C-9B3D484F01F5}"/>
              </a:ext>
            </a:extLst>
          </p:cNvPr>
          <p:cNvSpPr txBox="1"/>
          <p:nvPr/>
        </p:nvSpPr>
        <p:spPr>
          <a:xfrm>
            <a:off x="151773" y="6332720"/>
            <a:ext cx="5024324" cy="369332"/>
          </a:xfrm>
          <a:prstGeom prst="rect">
            <a:avLst/>
          </a:prstGeom>
          <a:noFill/>
        </p:spPr>
        <p:txBody>
          <a:bodyPr wrap="none" rtlCol="0">
            <a:spAutoFit/>
          </a:bodyPr>
          <a:lstStyle/>
          <a:p>
            <a:r>
              <a:rPr lang="pt-PT" sz="1200" dirty="0" err="1"/>
              <a:t>Silhouette</a:t>
            </a:r>
            <a:r>
              <a:rPr lang="pt-PT" sz="1200" dirty="0"/>
              <a:t>: </a:t>
            </a:r>
            <a:r>
              <a:rPr lang="pt-PT" sz="1200" dirty="0">
                <a:solidFill>
                  <a:schemeClr val="accent4"/>
                </a:solidFill>
              </a:rPr>
              <a:t>0.003</a:t>
            </a:r>
            <a:r>
              <a:rPr lang="pt-PT" sz="1200" dirty="0"/>
              <a:t> | </a:t>
            </a:r>
            <a:r>
              <a:rPr lang="pt-PT" sz="1200" dirty="0" err="1"/>
              <a:t>Variance</a:t>
            </a:r>
            <a:r>
              <a:rPr lang="pt-PT" sz="1200" dirty="0"/>
              <a:t> </a:t>
            </a:r>
            <a:r>
              <a:rPr lang="pt-PT" sz="1200" dirty="0" err="1"/>
              <a:t>Criterion</a:t>
            </a:r>
            <a:r>
              <a:rPr lang="pt-PT" sz="1200" dirty="0"/>
              <a:t> Ratio: </a:t>
            </a:r>
            <a:r>
              <a:rPr lang="pt-PT" sz="1200" dirty="0">
                <a:solidFill>
                  <a:srgbClr val="FFC000"/>
                </a:solidFill>
              </a:rPr>
              <a:t>809</a:t>
            </a:r>
            <a:r>
              <a:rPr lang="pt-PT" sz="1200" dirty="0"/>
              <a:t> | </a:t>
            </a:r>
            <a:r>
              <a:rPr lang="pt-PT" sz="1200" dirty="0" err="1"/>
              <a:t>Davies</a:t>
            </a:r>
            <a:r>
              <a:rPr lang="pt-PT" sz="1200" dirty="0"/>
              <a:t> </a:t>
            </a:r>
            <a:r>
              <a:rPr lang="pt-PT" sz="1200" dirty="0" err="1"/>
              <a:t>Bouldin</a:t>
            </a:r>
            <a:r>
              <a:rPr lang="pt-PT" sz="1200" dirty="0"/>
              <a:t> Score: </a:t>
            </a:r>
            <a:r>
              <a:rPr lang="pt-PT" sz="1200" dirty="0">
                <a:solidFill>
                  <a:srgbClr val="92D050"/>
                </a:solidFill>
              </a:rPr>
              <a:t>2.68</a:t>
            </a:r>
            <a:r>
              <a:rPr lang="pt-PT" dirty="0"/>
              <a:t> </a:t>
            </a:r>
          </a:p>
        </p:txBody>
      </p:sp>
    </p:spTree>
    <p:extLst>
      <p:ext uri="{BB962C8B-B14F-4D97-AF65-F5344CB8AC3E}">
        <p14:creationId xmlns:p14="http://schemas.microsoft.com/office/powerpoint/2010/main" val="144704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 name="Gráfico 9" descr="Perdido destaque">
            <a:extLst>
              <a:ext uri="{FF2B5EF4-FFF2-40B4-BE49-F238E27FC236}">
                <a16:creationId xmlns:a16="http://schemas.microsoft.com/office/drawing/2014/main" id="{0C0E27AE-5A09-438D-A6A4-F3A31BDD365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Roadmap</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Steps to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build</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solution</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2901258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152" name="TextBox 151">
            <a:extLst>
              <a:ext uri="{FF2B5EF4-FFF2-40B4-BE49-F238E27FC236}">
                <a16:creationId xmlns:a16="http://schemas.microsoft.com/office/drawing/2014/main" id="{99341D21-A7D6-D94A-A41F-4F473D19B96C}"/>
              </a:ext>
            </a:extLst>
          </p:cNvPr>
          <p:cNvSpPr txBox="1"/>
          <p:nvPr/>
        </p:nvSpPr>
        <p:spPr>
          <a:xfrm>
            <a:off x="768018" y="294081"/>
            <a:ext cx="8228309" cy="840230"/>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pt-PT" sz="5400" b="1" i="0" u="none" strike="noStrike" kern="1200" cap="none" spc="0" normalizeH="0" baseline="0" noProof="0" dirty="0" err="1">
                <a:ln>
                  <a:noFill/>
                </a:ln>
                <a:solidFill>
                  <a:srgbClr val="E53223"/>
                </a:solidFill>
                <a:effectLst/>
                <a:uLnTx/>
                <a:uFillTx/>
                <a:latin typeface="Segoe UI" panose="020B0502040204020203" pitchFamily="34" charset="0"/>
                <a:ea typeface="Inter" panose="020B0502030000000004" pitchFamily="34" charset="0"/>
                <a:cs typeface="Segoe UI" panose="020B0502040204020203" pitchFamily="34" charset="0"/>
              </a:rPr>
              <a:t>roadmap</a:t>
            </a:r>
            <a:endParaRPr kumimoji="0" lang="en-US" sz="5400" b="1" i="0" u="none" strike="noStrike" kern="1200" cap="none" spc="0" normalizeH="0" baseline="0" noProof="0" dirty="0">
              <a:ln>
                <a:noFill/>
              </a:ln>
              <a:solidFill>
                <a:srgbClr val="E53223"/>
              </a:solidFill>
              <a:effectLst/>
              <a:uLnTx/>
              <a:uFillTx/>
              <a:latin typeface="Segoe UI" panose="020B0502040204020203" pitchFamily="34" charset="0"/>
              <a:ea typeface="Inter" panose="020B0502030000000004" pitchFamily="34" charset="0"/>
              <a:cs typeface="Segoe UI" panose="020B0502040204020203" pitchFamily="34" charset="0"/>
            </a:endParaRPr>
          </a:p>
        </p:txBody>
      </p:sp>
      <p:grpSp>
        <p:nvGrpSpPr>
          <p:cNvPr id="27" name="Group 26">
            <a:extLst>
              <a:ext uri="{FF2B5EF4-FFF2-40B4-BE49-F238E27FC236}">
                <a16:creationId xmlns:a16="http://schemas.microsoft.com/office/drawing/2014/main" id="{BEB8840A-7BB2-924E-B299-FC0CF0957471}"/>
              </a:ext>
            </a:extLst>
          </p:cNvPr>
          <p:cNvGrpSpPr/>
          <p:nvPr/>
        </p:nvGrpSpPr>
        <p:grpSpPr>
          <a:xfrm>
            <a:off x="11010789" y="152400"/>
            <a:ext cx="1161712" cy="6580430"/>
            <a:chOff x="11010789" y="152400"/>
            <a:chExt cx="1161712" cy="6580430"/>
          </a:xfrm>
        </p:grpSpPr>
        <p:sp>
          <p:nvSpPr>
            <p:cNvPr id="28" name="CaixaDeTexto 189">
              <a:extLst>
                <a:ext uri="{FF2B5EF4-FFF2-40B4-BE49-F238E27FC236}">
                  <a16:creationId xmlns:a16="http://schemas.microsoft.com/office/drawing/2014/main" id="{7062D334-5800-C64E-B7B1-72AC96CA76D7}"/>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29" name="Picture 28">
              <a:extLst>
                <a:ext uri="{FF2B5EF4-FFF2-40B4-BE49-F238E27FC236}">
                  <a16:creationId xmlns:a16="http://schemas.microsoft.com/office/drawing/2014/main" id="{4932315A-9059-9649-B12D-7F54BB70C2A5}"/>
                </a:ext>
              </a:extLst>
            </p:cNvPr>
            <p:cNvPicPr>
              <a:picLocks noChangeAspect="1"/>
            </p:cNvPicPr>
            <p:nvPr/>
          </p:nvPicPr>
          <p:blipFill>
            <a:blip r:embed="rId3"/>
            <a:srcRect/>
            <a:stretch/>
          </p:blipFill>
          <p:spPr>
            <a:xfrm>
              <a:off x="11010789" y="152400"/>
              <a:ext cx="1074776" cy="389895"/>
            </a:xfrm>
            <a:prstGeom prst="rect">
              <a:avLst/>
            </a:prstGeom>
          </p:spPr>
        </p:pic>
      </p:grpSp>
      <p:grpSp>
        <p:nvGrpSpPr>
          <p:cNvPr id="266" name="Agrupar 265">
            <a:extLst>
              <a:ext uri="{FF2B5EF4-FFF2-40B4-BE49-F238E27FC236}">
                <a16:creationId xmlns:a16="http://schemas.microsoft.com/office/drawing/2014/main" id="{843B624C-A7C3-4E9B-8CE7-42AF00FD1894}"/>
              </a:ext>
            </a:extLst>
          </p:cNvPr>
          <p:cNvGrpSpPr/>
          <p:nvPr/>
        </p:nvGrpSpPr>
        <p:grpSpPr>
          <a:xfrm>
            <a:off x="879490" y="1422513"/>
            <a:ext cx="10433019" cy="5141406"/>
            <a:chOff x="153743" y="1440629"/>
            <a:chExt cx="10433019" cy="5141406"/>
          </a:xfrm>
        </p:grpSpPr>
        <p:grpSp>
          <p:nvGrpSpPr>
            <p:cNvPr id="56" name="eda_fe_cycle">
              <a:extLst>
                <a:ext uri="{FF2B5EF4-FFF2-40B4-BE49-F238E27FC236}">
                  <a16:creationId xmlns:a16="http://schemas.microsoft.com/office/drawing/2014/main" id="{95B371B3-4D8C-4CF9-8375-4CA9A46CFB13}"/>
                </a:ext>
              </a:extLst>
            </p:cNvPr>
            <p:cNvGrpSpPr/>
            <p:nvPr/>
          </p:nvGrpSpPr>
          <p:grpSpPr>
            <a:xfrm>
              <a:off x="2115839" y="2715332"/>
              <a:ext cx="2592000" cy="2592000"/>
              <a:chOff x="575310" y="2641290"/>
              <a:chExt cx="2560320" cy="2586565"/>
            </a:xfrm>
          </p:grpSpPr>
          <p:sp>
            <p:nvSpPr>
              <p:cNvPr id="51" name="Hexágono 50">
                <a:extLst>
                  <a:ext uri="{FF2B5EF4-FFF2-40B4-BE49-F238E27FC236}">
                    <a16:creationId xmlns:a16="http://schemas.microsoft.com/office/drawing/2014/main" id="{875C6888-65F9-44DE-9742-65F299D1A646}"/>
                  </a:ext>
                </a:extLst>
              </p:cNvPr>
              <p:cNvSpPr/>
              <p:nvPr/>
            </p:nvSpPr>
            <p:spPr>
              <a:xfrm>
                <a:off x="575310" y="2683795"/>
                <a:ext cx="2560320" cy="2544060"/>
              </a:xfrm>
              <a:prstGeom prst="hexagon">
                <a:avLst/>
              </a:prstGeom>
              <a:solidFill>
                <a:srgbClr val="D6D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nvGrpSpPr>
              <p:cNvPr id="31" name="fe">
                <a:extLst>
                  <a:ext uri="{FF2B5EF4-FFF2-40B4-BE49-F238E27FC236}">
                    <a16:creationId xmlns:a16="http://schemas.microsoft.com/office/drawing/2014/main" id="{EF734FE2-9829-4D15-B3DE-72AF6DBCB412}"/>
                  </a:ext>
                </a:extLst>
              </p:cNvPr>
              <p:cNvGrpSpPr/>
              <p:nvPr/>
            </p:nvGrpSpPr>
            <p:grpSpPr>
              <a:xfrm>
                <a:off x="1230891" y="3955825"/>
                <a:ext cx="1144126" cy="1137125"/>
                <a:chOff x="1669041" y="2831875"/>
                <a:chExt cx="1144126" cy="1137125"/>
              </a:xfrm>
            </p:grpSpPr>
            <p:grpSp>
              <p:nvGrpSpPr>
                <p:cNvPr id="22" name="ball_fe">
                  <a:extLst>
                    <a:ext uri="{FF2B5EF4-FFF2-40B4-BE49-F238E27FC236}">
                      <a16:creationId xmlns:a16="http://schemas.microsoft.com/office/drawing/2014/main" id="{21981842-35BC-4EA8-9E1C-87D991A8844C}"/>
                    </a:ext>
                  </a:extLst>
                </p:cNvPr>
                <p:cNvGrpSpPr/>
                <p:nvPr/>
              </p:nvGrpSpPr>
              <p:grpSpPr>
                <a:xfrm>
                  <a:off x="1733167" y="2889000"/>
                  <a:ext cx="1080000" cy="1080000"/>
                  <a:chOff x="1733167" y="2889000"/>
                  <a:chExt cx="1080000" cy="1080000"/>
                </a:xfrm>
              </p:grpSpPr>
              <p:sp>
                <p:nvSpPr>
                  <p:cNvPr id="14" name="Oval 13">
                    <a:extLst>
                      <a:ext uri="{FF2B5EF4-FFF2-40B4-BE49-F238E27FC236}">
                        <a16:creationId xmlns:a16="http://schemas.microsoft.com/office/drawing/2014/main" id="{22FF05B9-AD5B-4F64-B773-65B133DAA0AE}"/>
                      </a:ext>
                    </a:extLst>
                  </p:cNvPr>
                  <p:cNvSpPr>
                    <a:spLocks noChangeAspect="1"/>
                  </p:cNvSpPr>
                  <p:nvPr/>
                </p:nvSpPr>
                <p:spPr>
                  <a:xfrm>
                    <a:off x="1733167" y="2889000"/>
                    <a:ext cx="1080000" cy="1080000"/>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21" name="CaixaDeTexto 20">
                    <a:extLst>
                      <a:ext uri="{FF2B5EF4-FFF2-40B4-BE49-F238E27FC236}">
                        <a16:creationId xmlns:a16="http://schemas.microsoft.com/office/drawing/2014/main" id="{4F141B13-C065-4636-85E8-DFB059E50EE7}"/>
                      </a:ext>
                    </a:extLst>
                  </p:cNvPr>
                  <p:cNvSpPr txBox="1"/>
                  <p:nvPr/>
                </p:nvSpPr>
                <p:spPr>
                  <a:xfrm>
                    <a:off x="1733167" y="3140957"/>
                    <a:ext cx="1080000"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Feature</a:t>
                    </a:r>
                    <a:r>
                      <a:rPr lang="pt-PT" sz="1400" b="1" dirty="0">
                        <a:solidFill>
                          <a:schemeClr val="bg1"/>
                        </a:solidFill>
                        <a:latin typeface="Segoe UI Light" panose="020B0502040204020203" pitchFamily="34" charset="0"/>
                        <a:cs typeface="Segoe UI Light" panose="020B0502040204020203" pitchFamily="34" charset="0"/>
                      </a:rPr>
                      <a:t> </a:t>
                    </a:r>
                    <a:r>
                      <a:rPr lang="pt-PT" sz="1400" b="1" dirty="0" err="1">
                        <a:solidFill>
                          <a:schemeClr val="bg1"/>
                        </a:solidFill>
                        <a:latin typeface="Segoe UI Light" panose="020B0502040204020203" pitchFamily="34" charset="0"/>
                        <a:cs typeface="Segoe UI Light" panose="020B0502040204020203" pitchFamily="34" charset="0"/>
                      </a:rPr>
                      <a:t>Engineering</a:t>
                    </a:r>
                    <a:endParaRPr lang="pt-PT" sz="1400" b="1" dirty="0">
                      <a:solidFill>
                        <a:schemeClr val="bg1"/>
                      </a:solidFill>
                      <a:latin typeface="Segoe UI Light" panose="020B0502040204020203" pitchFamily="34" charset="0"/>
                      <a:cs typeface="Segoe UI Light" panose="020B0502040204020203" pitchFamily="34" charset="0"/>
                    </a:endParaRPr>
                  </a:p>
                </p:txBody>
              </p:sp>
            </p:grpSp>
            <p:pic>
              <p:nvPicPr>
                <p:cNvPr id="24" name="ball_icon_fe" descr="Chave inglesa com preenchimento sólido">
                  <a:extLst>
                    <a:ext uri="{FF2B5EF4-FFF2-40B4-BE49-F238E27FC236}">
                      <a16:creationId xmlns:a16="http://schemas.microsoft.com/office/drawing/2014/main" id="{EA3E05CE-6D1F-46F1-B10F-FBD21AE158E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69041" y="2831875"/>
                  <a:ext cx="540000" cy="540000"/>
                </a:xfrm>
                <a:prstGeom prst="rect">
                  <a:avLst/>
                </a:prstGeom>
              </p:spPr>
            </p:pic>
          </p:grpSp>
          <p:grpSp>
            <p:nvGrpSpPr>
              <p:cNvPr id="32" name="eda">
                <a:extLst>
                  <a:ext uri="{FF2B5EF4-FFF2-40B4-BE49-F238E27FC236}">
                    <a16:creationId xmlns:a16="http://schemas.microsoft.com/office/drawing/2014/main" id="{71A807DE-5563-4DCA-BA64-FFC9EEB92E5E}"/>
                  </a:ext>
                </a:extLst>
              </p:cNvPr>
              <p:cNvGrpSpPr/>
              <p:nvPr/>
            </p:nvGrpSpPr>
            <p:grpSpPr>
              <a:xfrm>
                <a:off x="1230891" y="2739627"/>
                <a:ext cx="1144126" cy="1192762"/>
                <a:chOff x="1669041" y="1615677"/>
                <a:chExt cx="1144126" cy="1192762"/>
              </a:xfrm>
            </p:grpSpPr>
            <p:sp>
              <p:nvSpPr>
                <p:cNvPr id="2" name="ball_eda">
                  <a:extLst>
                    <a:ext uri="{FF2B5EF4-FFF2-40B4-BE49-F238E27FC236}">
                      <a16:creationId xmlns:a16="http://schemas.microsoft.com/office/drawing/2014/main" id="{E93D23EE-E21A-4268-B5D2-6FDCD1EFEA47}"/>
                    </a:ext>
                  </a:extLst>
                </p:cNvPr>
                <p:cNvSpPr>
                  <a:spLocks noChangeAspect="1"/>
                </p:cNvSpPr>
                <p:nvPr/>
              </p:nvSpPr>
              <p:spPr>
                <a:xfrm>
                  <a:off x="1733167" y="1728439"/>
                  <a:ext cx="1080000" cy="1080000"/>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000" b="1" dirty="0">
                      <a:solidFill>
                        <a:schemeClr val="bg1"/>
                      </a:solidFill>
                      <a:latin typeface="Segoe UI Light" panose="020B0502040204020203" pitchFamily="34" charset="0"/>
                      <a:cs typeface="Segoe UI Light" panose="020B0502040204020203" pitchFamily="34" charset="0"/>
                    </a:rPr>
                    <a:t>EDA</a:t>
                  </a:r>
                  <a:endParaRPr lang="pt-PT" sz="2400" b="1" dirty="0">
                    <a:solidFill>
                      <a:schemeClr val="bg1"/>
                    </a:solidFill>
                    <a:latin typeface="Segoe UI Light" panose="020B0502040204020203" pitchFamily="34" charset="0"/>
                    <a:cs typeface="Segoe UI Light" panose="020B0502040204020203" pitchFamily="34" charset="0"/>
                  </a:endParaRPr>
                </a:p>
              </p:txBody>
            </p:sp>
            <p:pic>
              <p:nvPicPr>
                <p:cNvPr id="26" name="ball_icon_eda" descr="Apresentação com gráfico de barras com preenchimento sólido">
                  <a:extLst>
                    <a:ext uri="{FF2B5EF4-FFF2-40B4-BE49-F238E27FC236}">
                      <a16:creationId xmlns:a16="http://schemas.microsoft.com/office/drawing/2014/main" id="{BE4817FE-2656-4D43-BB65-F36B4FCB63F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69041" y="1615677"/>
                  <a:ext cx="540000" cy="540000"/>
                </a:xfrm>
                <a:prstGeom prst="rect">
                  <a:avLst/>
                </a:prstGeom>
              </p:spPr>
            </p:pic>
          </p:grpSp>
          <p:cxnSp>
            <p:nvCxnSpPr>
              <p:cNvPr id="48" name="Conexão: Curva 47">
                <a:extLst>
                  <a:ext uri="{FF2B5EF4-FFF2-40B4-BE49-F238E27FC236}">
                    <a16:creationId xmlns:a16="http://schemas.microsoft.com/office/drawing/2014/main" id="{1711508A-1C9B-46F5-9BD6-E113EC3911CA}"/>
                  </a:ext>
                </a:extLst>
              </p:cNvPr>
              <p:cNvCxnSpPr>
                <a:stCxn id="21" idx="1"/>
                <a:endCxn id="2" idx="2"/>
              </p:cNvCxnSpPr>
              <p:nvPr/>
            </p:nvCxnSpPr>
            <p:spPr>
              <a:xfrm rot="10800000">
                <a:off x="1295017" y="3392389"/>
                <a:ext cx="12700" cy="1134128"/>
              </a:xfrm>
              <a:prstGeom prst="curvedConnector3">
                <a:avLst>
                  <a:gd name="adj1" fmla="val 342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exão: Curva 33">
                <a:extLst>
                  <a:ext uri="{FF2B5EF4-FFF2-40B4-BE49-F238E27FC236}">
                    <a16:creationId xmlns:a16="http://schemas.microsoft.com/office/drawing/2014/main" id="{A807B498-8A63-45F5-8514-5A4FB468FB38}"/>
                  </a:ext>
                </a:extLst>
              </p:cNvPr>
              <p:cNvCxnSpPr>
                <a:cxnSpLocks/>
                <a:stCxn id="2" idx="6"/>
                <a:endCxn id="21" idx="3"/>
              </p:cNvCxnSpPr>
              <p:nvPr/>
            </p:nvCxnSpPr>
            <p:spPr>
              <a:xfrm>
                <a:off x="2375017" y="3392389"/>
                <a:ext cx="12700" cy="1134128"/>
              </a:xfrm>
              <a:prstGeom prst="curvedConnector3">
                <a:avLst>
                  <a:gd name="adj1" fmla="val 336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sp>
            <p:nvSpPr>
              <p:cNvPr id="54" name="CaixaDeTexto 53">
                <a:extLst>
                  <a:ext uri="{FF2B5EF4-FFF2-40B4-BE49-F238E27FC236}">
                    <a16:creationId xmlns:a16="http://schemas.microsoft.com/office/drawing/2014/main" id="{2CDC3541-64E6-4C89-BEE4-73C0B84E6576}"/>
                  </a:ext>
                </a:extLst>
              </p:cNvPr>
              <p:cNvSpPr txBox="1"/>
              <p:nvPr/>
            </p:nvSpPr>
            <p:spPr>
              <a:xfrm>
                <a:off x="2166342" y="2641290"/>
                <a:ext cx="442750" cy="369332"/>
              </a:xfrm>
              <a:prstGeom prst="rect">
                <a:avLst/>
              </a:prstGeom>
              <a:noFill/>
            </p:spPr>
            <p:txBody>
              <a:bodyPr wrap="none" rtlCol="0">
                <a:spAutoFit/>
              </a:bodyPr>
              <a:lstStyle/>
              <a:p>
                <a:r>
                  <a:rPr lang="pt-PT" dirty="0"/>
                  <a:t>(2)</a:t>
                </a:r>
              </a:p>
            </p:txBody>
          </p:sp>
        </p:grpSp>
        <p:grpSp>
          <p:nvGrpSpPr>
            <p:cNvPr id="206" name="bg_bq">
              <a:extLst>
                <a:ext uri="{FF2B5EF4-FFF2-40B4-BE49-F238E27FC236}">
                  <a16:creationId xmlns:a16="http://schemas.microsoft.com/office/drawing/2014/main" id="{37AA6A0A-DB56-41A4-BE24-CDBCB6882011}"/>
                </a:ext>
              </a:extLst>
            </p:cNvPr>
            <p:cNvGrpSpPr/>
            <p:nvPr/>
          </p:nvGrpSpPr>
          <p:grpSpPr>
            <a:xfrm>
              <a:off x="153743" y="1440629"/>
              <a:ext cx="2592000" cy="2592000"/>
              <a:chOff x="153743" y="1440629"/>
              <a:chExt cx="2592000" cy="2592000"/>
            </a:xfrm>
          </p:grpSpPr>
          <p:sp>
            <p:nvSpPr>
              <p:cNvPr id="127" name="Hexágono 126">
                <a:extLst>
                  <a:ext uri="{FF2B5EF4-FFF2-40B4-BE49-F238E27FC236}">
                    <a16:creationId xmlns:a16="http://schemas.microsoft.com/office/drawing/2014/main" id="{9DA23018-45B1-4E4A-8B07-5CDA67108B59}"/>
                  </a:ext>
                </a:extLst>
              </p:cNvPr>
              <p:cNvSpPr/>
              <p:nvPr/>
            </p:nvSpPr>
            <p:spPr>
              <a:xfrm>
                <a:off x="153743" y="1483223"/>
                <a:ext cx="2592000" cy="2549406"/>
              </a:xfrm>
              <a:prstGeom prst="hexagon">
                <a:avLst/>
              </a:prstGeom>
              <a:solidFill>
                <a:srgbClr val="D6D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36" name="bq_ball">
                <a:extLst>
                  <a:ext uri="{FF2B5EF4-FFF2-40B4-BE49-F238E27FC236}">
                    <a16:creationId xmlns:a16="http://schemas.microsoft.com/office/drawing/2014/main" id="{4C1D6C6B-CEAF-49E6-8616-3B8FC8BEABA9}"/>
                  </a:ext>
                </a:extLst>
              </p:cNvPr>
              <p:cNvSpPr>
                <a:spLocks noChangeAspect="1"/>
              </p:cNvSpPr>
              <p:nvPr/>
            </p:nvSpPr>
            <p:spPr>
              <a:xfrm>
                <a:off x="874494" y="1610863"/>
                <a:ext cx="1093364" cy="1082270"/>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137" name="bq_text">
                <a:extLst>
                  <a:ext uri="{FF2B5EF4-FFF2-40B4-BE49-F238E27FC236}">
                    <a16:creationId xmlns:a16="http://schemas.microsoft.com/office/drawing/2014/main" id="{F31A28DD-54A0-4804-BB5F-C478C3DFC1A3}"/>
                  </a:ext>
                </a:extLst>
              </p:cNvPr>
              <p:cNvSpPr txBox="1"/>
              <p:nvPr/>
            </p:nvSpPr>
            <p:spPr>
              <a:xfrm>
                <a:off x="886488" y="1908879"/>
                <a:ext cx="1093364" cy="523220"/>
              </a:xfrm>
              <a:prstGeom prst="rect">
                <a:avLst/>
              </a:prstGeom>
              <a:noFill/>
            </p:spPr>
            <p:txBody>
              <a:bodyPr wrap="square" rtlCol="0">
                <a:spAutoFit/>
              </a:bodyPr>
              <a:lstStyle/>
              <a:p>
                <a:pPr algn="ctr"/>
                <a:r>
                  <a:rPr lang="pt-PT" sz="1400" b="1" dirty="0">
                    <a:solidFill>
                      <a:schemeClr val="bg1"/>
                    </a:solidFill>
                    <a:latin typeface="Segoe UI Light" panose="020B0502040204020203" pitchFamily="34" charset="0"/>
                    <a:cs typeface="Segoe UI Light" panose="020B0502040204020203" pitchFamily="34" charset="0"/>
                  </a:rPr>
                  <a:t>Business </a:t>
                </a:r>
                <a:r>
                  <a:rPr lang="pt-PT" sz="1400" b="1" dirty="0" err="1">
                    <a:solidFill>
                      <a:schemeClr val="bg1"/>
                    </a:solidFill>
                    <a:latin typeface="Segoe UI Light" panose="020B0502040204020203" pitchFamily="34" charset="0"/>
                    <a:cs typeface="Segoe UI Light" panose="020B0502040204020203" pitchFamily="34" charset="0"/>
                  </a:rPr>
                  <a:t>Goals</a:t>
                </a:r>
                <a:endParaRPr lang="pt-PT" sz="1400" b="1" dirty="0">
                  <a:solidFill>
                    <a:schemeClr val="bg1"/>
                  </a:solidFill>
                  <a:latin typeface="Segoe UI Light" panose="020B0502040204020203" pitchFamily="34" charset="0"/>
                  <a:cs typeface="Segoe UI Light" panose="020B0502040204020203" pitchFamily="34" charset="0"/>
                </a:endParaRPr>
              </a:p>
            </p:txBody>
          </p:sp>
          <p:sp>
            <p:nvSpPr>
              <p:cNvPr id="133" name="bq_ball">
                <a:extLst>
                  <a:ext uri="{FF2B5EF4-FFF2-40B4-BE49-F238E27FC236}">
                    <a16:creationId xmlns:a16="http://schemas.microsoft.com/office/drawing/2014/main" id="{39D65270-3735-4C9E-BFDB-54E6D31C4F3F}"/>
                  </a:ext>
                </a:extLst>
              </p:cNvPr>
              <p:cNvSpPr>
                <a:spLocks noChangeAspect="1"/>
              </p:cNvSpPr>
              <p:nvPr/>
            </p:nvSpPr>
            <p:spPr>
              <a:xfrm>
                <a:off x="888279" y="2789316"/>
                <a:ext cx="1093363" cy="1082269"/>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b="1" dirty="0">
                  <a:solidFill>
                    <a:schemeClr val="bg1"/>
                  </a:solidFill>
                  <a:latin typeface="Segoe UI Light" panose="020B0502040204020203" pitchFamily="34" charset="0"/>
                  <a:cs typeface="Segoe UI Light" panose="020B0502040204020203" pitchFamily="34" charset="0"/>
                </a:endParaRPr>
              </a:p>
            </p:txBody>
          </p:sp>
          <p:sp>
            <p:nvSpPr>
              <p:cNvPr id="134" name="bq_text">
                <a:extLst>
                  <a:ext uri="{FF2B5EF4-FFF2-40B4-BE49-F238E27FC236}">
                    <a16:creationId xmlns:a16="http://schemas.microsoft.com/office/drawing/2014/main" id="{A25C9316-80A3-462A-A56A-B48200A6C26F}"/>
                  </a:ext>
                </a:extLst>
              </p:cNvPr>
              <p:cNvSpPr txBox="1">
                <a:spLocks/>
              </p:cNvSpPr>
              <p:nvPr/>
            </p:nvSpPr>
            <p:spPr>
              <a:xfrm>
                <a:off x="888279" y="3059720"/>
                <a:ext cx="1093363" cy="523220"/>
              </a:xfrm>
              <a:prstGeom prst="rect">
                <a:avLst/>
              </a:prstGeom>
              <a:noFill/>
            </p:spPr>
            <p:txBody>
              <a:bodyPr wrap="square" rtlCol="0">
                <a:spAutoFit/>
              </a:bodyPr>
              <a:lstStyle/>
              <a:p>
                <a:pPr algn="ctr"/>
                <a:r>
                  <a:rPr lang="pt-PT" sz="1400" b="1" dirty="0">
                    <a:solidFill>
                      <a:schemeClr val="bg1"/>
                    </a:solidFill>
                    <a:latin typeface="Segoe UI Light" panose="020B0502040204020203" pitchFamily="34" charset="0"/>
                    <a:cs typeface="Segoe UI Light" panose="020B0502040204020203" pitchFamily="34" charset="0"/>
                  </a:rPr>
                  <a:t>Business </a:t>
                </a:r>
                <a:r>
                  <a:rPr lang="pt-PT" sz="1400" b="1" dirty="0" err="1">
                    <a:solidFill>
                      <a:schemeClr val="bg1"/>
                    </a:solidFill>
                    <a:latin typeface="Segoe UI Light" panose="020B0502040204020203" pitchFamily="34" charset="0"/>
                    <a:cs typeface="Segoe UI Light" panose="020B0502040204020203" pitchFamily="34" charset="0"/>
                  </a:rPr>
                  <a:t>Questions</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138" name="bq_icon" descr="Conselho de Administração com preenchimento sólido">
                <a:extLst>
                  <a:ext uri="{FF2B5EF4-FFF2-40B4-BE49-F238E27FC236}">
                    <a16:creationId xmlns:a16="http://schemas.microsoft.com/office/drawing/2014/main" id="{AE103B10-1DC0-462C-AACB-2F664F5ED2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3214" y="2676316"/>
                <a:ext cx="546682" cy="541135"/>
              </a:xfrm>
              <a:prstGeom prst="rect">
                <a:avLst/>
              </a:prstGeom>
            </p:spPr>
          </p:pic>
          <p:cxnSp>
            <p:nvCxnSpPr>
              <p:cNvPr id="130" name="Conexão: Curva 129">
                <a:extLst>
                  <a:ext uri="{FF2B5EF4-FFF2-40B4-BE49-F238E27FC236}">
                    <a16:creationId xmlns:a16="http://schemas.microsoft.com/office/drawing/2014/main" id="{58FA3D08-6937-495B-B973-6EBABABE405F}"/>
                  </a:ext>
                </a:extLst>
              </p:cNvPr>
              <p:cNvCxnSpPr/>
              <p:nvPr/>
            </p:nvCxnSpPr>
            <p:spPr>
              <a:xfrm rot="10800000">
                <a:off x="861637" y="2193939"/>
                <a:ext cx="12857" cy="1136511"/>
              </a:xfrm>
              <a:prstGeom prst="curvedConnector3">
                <a:avLst>
                  <a:gd name="adj1" fmla="val 342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Conexão: Curva 130">
                <a:extLst>
                  <a:ext uri="{FF2B5EF4-FFF2-40B4-BE49-F238E27FC236}">
                    <a16:creationId xmlns:a16="http://schemas.microsoft.com/office/drawing/2014/main" id="{E2F3DA6E-9E39-40FB-894C-0935A73C67CD}"/>
                  </a:ext>
                </a:extLst>
              </p:cNvPr>
              <p:cNvCxnSpPr/>
              <p:nvPr/>
            </p:nvCxnSpPr>
            <p:spPr>
              <a:xfrm>
                <a:off x="1987184" y="2184735"/>
                <a:ext cx="12857" cy="1136511"/>
              </a:xfrm>
              <a:prstGeom prst="curvedConnector3">
                <a:avLst>
                  <a:gd name="adj1" fmla="val 336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sp>
            <p:nvSpPr>
              <p:cNvPr id="132" name="CaixaDeTexto 131">
                <a:extLst>
                  <a:ext uri="{FF2B5EF4-FFF2-40B4-BE49-F238E27FC236}">
                    <a16:creationId xmlns:a16="http://schemas.microsoft.com/office/drawing/2014/main" id="{9C1B992B-299A-491C-9331-E65F54F76CE1}"/>
                  </a:ext>
                </a:extLst>
              </p:cNvPr>
              <p:cNvSpPr txBox="1"/>
              <p:nvPr/>
            </p:nvSpPr>
            <p:spPr>
              <a:xfrm>
                <a:off x="1764462" y="1440629"/>
                <a:ext cx="442750" cy="369332"/>
              </a:xfrm>
              <a:prstGeom prst="rect">
                <a:avLst/>
              </a:prstGeom>
              <a:noFill/>
            </p:spPr>
            <p:txBody>
              <a:bodyPr wrap="none" rtlCol="0">
                <a:spAutoFit/>
              </a:bodyPr>
              <a:lstStyle/>
              <a:p>
                <a:r>
                  <a:rPr lang="pt-PT" dirty="0"/>
                  <a:t>(1)</a:t>
                </a:r>
              </a:p>
            </p:txBody>
          </p:sp>
          <p:pic>
            <p:nvPicPr>
              <p:cNvPr id="143" name="Gráfico 142" descr="Alvo com preenchimento sólido">
                <a:extLst>
                  <a:ext uri="{FF2B5EF4-FFF2-40B4-BE49-F238E27FC236}">
                    <a16:creationId xmlns:a16="http://schemas.microsoft.com/office/drawing/2014/main" id="{0DD9191E-257E-49C8-89ED-BFC6392E417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13214" y="1488130"/>
                <a:ext cx="540000" cy="540000"/>
              </a:xfrm>
              <a:prstGeom prst="rect">
                <a:avLst/>
              </a:prstGeom>
            </p:spPr>
          </p:pic>
        </p:grpSp>
        <p:grpSp>
          <p:nvGrpSpPr>
            <p:cNvPr id="109" name="bq_fs">
              <a:extLst>
                <a:ext uri="{FF2B5EF4-FFF2-40B4-BE49-F238E27FC236}">
                  <a16:creationId xmlns:a16="http://schemas.microsoft.com/office/drawing/2014/main" id="{E9353D19-107D-45C3-8E46-89AB5CD97D8A}"/>
                </a:ext>
              </a:extLst>
            </p:cNvPr>
            <p:cNvGrpSpPr>
              <a:grpSpLocks noChangeAspect="1"/>
            </p:cNvGrpSpPr>
            <p:nvPr/>
          </p:nvGrpSpPr>
          <p:grpSpPr>
            <a:xfrm>
              <a:off x="4075532" y="1440629"/>
              <a:ext cx="2592000" cy="2592000"/>
              <a:chOff x="2503907" y="1371642"/>
              <a:chExt cx="2560320" cy="2586565"/>
            </a:xfrm>
          </p:grpSpPr>
          <p:sp>
            <p:nvSpPr>
              <p:cNvPr id="80" name="Hexágono 79">
                <a:extLst>
                  <a:ext uri="{FF2B5EF4-FFF2-40B4-BE49-F238E27FC236}">
                    <a16:creationId xmlns:a16="http://schemas.microsoft.com/office/drawing/2014/main" id="{FFA401EC-905B-4817-8DA4-08B9D05303AF}"/>
                  </a:ext>
                </a:extLst>
              </p:cNvPr>
              <p:cNvSpPr/>
              <p:nvPr/>
            </p:nvSpPr>
            <p:spPr>
              <a:xfrm>
                <a:off x="2503907" y="1414147"/>
                <a:ext cx="2560320" cy="2544060"/>
              </a:xfrm>
              <a:prstGeom prst="hexagon">
                <a:avLst/>
              </a:prstGeom>
              <a:solidFill>
                <a:srgbClr val="D6D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nvGrpSpPr>
              <p:cNvPr id="107" name="Agrupar 106">
                <a:extLst>
                  <a:ext uri="{FF2B5EF4-FFF2-40B4-BE49-F238E27FC236}">
                    <a16:creationId xmlns:a16="http://schemas.microsoft.com/office/drawing/2014/main" id="{EDC9F94C-236B-4346-A37D-FF2E53DED962}"/>
                  </a:ext>
                </a:extLst>
              </p:cNvPr>
              <p:cNvGrpSpPr/>
              <p:nvPr/>
            </p:nvGrpSpPr>
            <p:grpSpPr>
              <a:xfrm>
                <a:off x="3086959" y="1419899"/>
                <a:ext cx="1220738" cy="1201620"/>
                <a:chOff x="3086959" y="1419899"/>
                <a:chExt cx="1220738" cy="1201620"/>
              </a:xfrm>
            </p:grpSpPr>
            <p:sp>
              <p:nvSpPr>
                <p:cNvPr id="90" name="bq_ball">
                  <a:extLst>
                    <a:ext uri="{FF2B5EF4-FFF2-40B4-BE49-F238E27FC236}">
                      <a16:creationId xmlns:a16="http://schemas.microsoft.com/office/drawing/2014/main" id="{1709ACFE-8130-4CDE-93EC-F6D9EF4CB0D8}"/>
                    </a:ext>
                  </a:extLst>
                </p:cNvPr>
                <p:cNvSpPr>
                  <a:spLocks noChangeAspect="1"/>
                </p:cNvSpPr>
                <p:nvPr/>
              </p:nvSpPr>
              <p:spPr>
                <a:xfrm>
                  <a:off x="3215849" y="1541519"/>
                  <a:ext cx="1080000" cy="1080000"/>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91" name="bq_text">
                  <a:extLst>
                    <a:ext uri="{FF2B5EF4-FFF2-40B4-BE49-F238E27FC236}">
                      <a16:creationId xmlns:a16="http://schemas.microsoft.com/office/drawing/2014/main" id="{D99A1722-6CDD-4D6A-8B76-9A076BF09122}"/>
                    </a:ext>
                  </a:extLst>
                </p:cNvPr>
                <p:cNvSpPr txBox="1"/>
                <p:nvPr/>
              </p:nvSpPr>
              <p:spPr>
                <a:xfrm>
                  <a:off x="3227697" y="1838910"/>
                  <a:ext cx="1080000" cy="523220"/>
                </a:xfrm>
                <a:prstGeom prst="rect">
                  <a:avLst/>
                </a:prstGeom>
                <a:noFill/>
              </p:spPr>
              <p:txBody>
                <a:bodyPr wrap="square" rtlCol="0">
                  <a:spAutoFit/>
                </a:bodyPr>
                <a:lstStyle/>
                <a:p>
                  <a:pPr algn="ctr"/>
                  <a:r>
                    <a:rPr lang="pt-PT" sz="1400" b="1" dirty="0">
                      <a:solidFill>
                        <a:schemeClr val="bg1"/>
                      </a:solidFill>
                      <a:latin typeface="Segoe UI Light" panose="020B0502040204020203" pitchFamily="34" charset="0"/>
                      <a:cs typeface="Segoe UI Light" panose="020B0502040204020203" pitchFamily="34" charset="0"/>
                    </a:rPr>
                    <a:t>Business </a:t>
                  </a:r>
                  <a:r>
                    <a:rPr lang="pt-PT" sz="1400" b="1" dirty="0" err="1">
                      <a:solidFill>
                        <a:schemeClr val="bg1"/>
                      </a:solidFill>
                      <a:latin typeface="Segoe UI Light" panose="020B0502040204020203" pitchFamily="34" charset="0"/>
                      <a:cs typeface="Segoe UI Light" panose="020B0502040204020203" pitchFamily="34" charset="0"/>
                    </a:rPr>
                    <a:t>Questions</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105" name="bq_icon" descr="Conselho de Administração com preenchimento sólido">
                  <a:extLst>
                    <a:ext uri="{FF2B5EF4-FFF2-40B4-BE49-F238E27FC236}">
                      <a16:creationId xmlns:a16="http://schemas.microsoft.com/office/drawing/2014/main" id="{5E8D5975-82CA-4734-9A78-A304F2FB33E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86959" y="1419899"/>
                  <a:ext cx="540000" cy="540000"/>
                </a:xfrm>
                <a:prstGeom prst="rect">
                  <a:avLst/>
                </a:prstGeom>
              </p:spPr>
            </p:pic>
          </p:grpSp>
          <p:grpSp>
            <p:nvGrpSpPr>
              <p:cNvPr id="106" name="Agrupar 105">
                <a:extLst>
                  <a:ext uri="{FF2B5EF4-FFF2-40B4-BE49-F238E27FC236}">
                    <a16:creationId xmlns:a16="http://schemas.microsoft.com/office/drawing/2014/main" id="{0537302E-1ECA-4F9F-AACD-69492EC6FC38}"/>
                  </a:ext>
                </a:extLst>
              </p:cNvPr>
              <p:cNvGrpSpPr>
                <a:grpSpLocks/>
              </p:cNvGrpSpPr>
              <p:nvPr/>
            </p:nvGrpSpPr>
            <p:grpSpPr>
              <a:xfrm>
                <a:off x="3165339" y="2604739"/>
                <a:ext cx="1144126" cy="1192762"/>
                <a:chOff x="3165339" y="2604739"/>
                <a:chExt cx="1144126" cy="1192762"/>
              </a:xfrm>
            </p:grpSpPr>
            <p:sp>
              <p:nvSpPr>
                <p:cNvPr id="86" name="fs_ball">
                  <a:extLst>
                    <a:ext uri="{FF2B5EF4-FFF2-40B4-BE49-F238E27FC236}">
                      <a16:creationId xmlns:a16="http://schemas.microsoft.com/office/drawing/2014/main" id="{3759955F-E4AA-45FA-A471-58C20A39A718}"/>
                    </a:ext>
                  </a:extLst>
                </p:cNvPr>
                <p:cNvSpPr>
                  <a:spLocks noChangeAspect="1"/>
                </p:cNvSpPr>
                <p:nvPr/>
              </p:nvSpPr>
              <p:spPr>
                <a:xfrm>
                  <a:off x="3229465" y="2717501"/>
                  <a:ext cx="1080000" cy="1080000"/>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b="1" dirty="0">
                    <a:solidFill>
                      <a:schemeClr val="bg1"/>
                    </a:solidFill>
                    <a:latin typeface="Segoe UI Light" panose="020B0502040204020203" pitchFamily="34" charset="0"/>
                    <a:cs typeface="Segoe UI Light" panose="020B0502040204020203" pitchFamily="34" charset="0"/>
                  </a:endParaRPr>
                </a:p>
              </p:txBody>
            </p:sp>
            <p:sp>
              <p:nvSpPr>
                <p:cNvPr id="92" name="fs_text">
                  <a:extLst>
                    <a:ext uri="{FF2B5EF4-FFF2-40B4-BE49-F238E27FC236}">
                      <a16:creationId xmlns:a16="http://schemas.microsoft.com/office/drawing/2014/main" id="{37A3A50E-AE5C-4155-BEE5-1404067F3E00}"/>
                    </a:ext>
                  </a:extLst>
                </p:cNvPr>
                <p:cNvSpPr txBox="1">
                  <a:spLocks/>
                </p:cNvSpPr>
                <p:nvPr/>
              </p:nvSpPr>
              <p:spPr>
                <a:xfrm>
                  <a:off x="3229465" y="2987338"/>
                  <a:ext cx="1080000"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Feature</a:t>
                  </a:r>
                  <a:r>
                    <a:rPr lang="pt-PT" sz="1400" b="1" dirty="0">
                      <a:solidFill>
                        <a:schemeClr val="bg1"/>
                      </a:solidFill>
                      <a:latin typeface="Segoe UI Light" panose="020B0502040204020203" pitchFamily="34" charset="0"/>
                      <a:cs typeface="Segoe UI Light" panose="020B0502040204020203" pitchFamily="34" charset="0"/>
                    </a:rPr>
                    <a:t> </a:t>
                  </a:r>
                  <a:r>
                    <a:rPr lang="pt-PT" sz="1400" b="1" dirty="0" err="1">
                      <a:solidFill>
                        <a:schemeClr val="bg1"/>
                      </a:solidFill>
                      <a:latin typeface="Segoe UI Light" panose="020B0502040204020203" pitchFamily="34" charset="0"/>
                      <a:cs typeface="Segoe UI Light" panose="020B0502040204020203" pitchFamily="34" charset="0"/>
                    </a:rPr>
                    <a:t>Selection</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103" name="fs_icon" descr="Filtrar com preenchimento sólido">
                  <a:extLst>
                    <a:ext uri="{FF2B5EF4-FFF2-40B4-BE49-F238E27FC236}">
                      <a16:creationId xmlns:a16="http://schemas.microsoft.com/office/drawing/2014/main" id="{53B08061-FC1B-4311-8BA9-0062699DB53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165339" y="2604739"/>
                  <a:ext cx="540000" cy="540000"/>
                </a:xfrm>
                <a:prstGeom prst="rect">
                  <a:avLst/>
                </a:prstGeom>
              </p:spPr>
            </p:pic>
          </p:grpSp>
          <p:cxnSp>
            <p:nvCxnSpPr>
              <p:cNvPr id="83" name="Conexão: Curva 82">
                <a:extLst>
                  <a:ext uri="{FF2B5EF4-FFF2-40B4-BE49-F238E27FC236}">
                    <a16:creationId xmlns:a16="http://schemas.microsoft.com/office/drawing/2014/main" id="{A77F81B9-7B14-46D5-9A83-65EFF8F5DBA7}"/>
                  </a:ext>
                </a:extLst>
              </p:cNvPr>
              <p:cNvCxnSpPr>
                <a:cxnSpLocks noGrp="1" noRot="1" noMove="1" noResize="1" noEditPoints="1" noAdjustHandles="1" noChangeArrowheads="1" noChangeShapeType="1"/>
              </p:cNvCxnSpPr>
              <p:nvPr/>
            </p:nvCxnSpPr>
            <p:spPr>
              <a:xfrm rot="10800000">
                <a:off x="3203149" y="2123372"/>
                <a:ext cx="12700" cy="1134128"/>
              </a:xfrm>
              <a:prstGeom prst="curvedConnector3">
                <a:avLst>
                  <a:gd name="adj1" fmla="val 342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exão: Curva 83">
                <a:extLst>
                  <a:ext uri="{FF2B5EF4-FFF2-40B4-BE49-F238E27FC236}">
                    <a16:creationId xmlns:a16="http://schemas.microsoft.com/office/drawing/2014/main" id="{7E263EA1-4430-4828-9A0C-82CD1BC7083C}"/>
                  </a:ext>
                </a:extLst>
              </p:cNvPr>
              <p:cNvCxnSpPr>
                <a:cxnSpLocks noGrp="1" noRot="1" noMove="1" noResize="1" noEditPoints="1" noAdjustHandles="1" noChangeArrowheads="1" noChangeShapeType="1"/>
              </p:cNvCxnSpPr>
              <p:nvPr/>
            </p:nvCxnSpPr>
            <p:spPr>
              <a:xfrm>
                <a:off x="4314939" y="2114188"/>
                <a:ext cx="12700" cy="1134128"/>
              </a:xfrm>
              <a:prstGeom prst="curvedConnector3">
                <a:avLst>
                  <a:gd name="adj1" fmla="val 336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sp>
            <p:nvSpPr>
              <p:cNvPr id="85" name="CaixaDeTexto 84">
                <a:extLst>
                  <a:ext uri="{FF2B5EF4-FFF2-40B4-BE49-F238E27FC236}">
                    <a16:creationId xmlns:a16="http://schemas.microsoft.com/office/drawing/2014/main" id="{615AB91F-5C40-4D76-93B6-97FB085FD1DA}"/>
                  </a:ext>
                </a:extLst>
              </p:cNvPr>
              <p:cNvSpPr txBox="1"/>
              <p:nvPr/>
            </p:nvSpPr>
            <p:spPr>
              <a:xfrm>
                <a:off x="4094939" y="1371642"/>
                <a:ext cx="442750" cy="369332"/>
              </a:xfrm>
              <a:prstGeom prst="rect">
                <a:avLst/>
              </a:prstGeom>
              <a:noFill/>
            </p:spPr>
            <p:txBody>
              <a:bodyPr wrap="none" rtlCol="0">
                <a:spAutoFit/>
              </a:bodyPr>
              <a:lstStyle/>
              <a:p>
                <a:r>
                  <a:rPr lang="pt-PT" dirty="0"/>
                  <a:t>(3)</a:t>
                </a:r>
              </a:p>
            </p:txBody>
          </p:sp>
        </p:grpSp>
        <p:sp>
          <p:nvSpPr>
            <p:cNvPr id="190" name="bgbq_bqfe">
              <a:extLst>
                <a:ext uri="{FF2B5EF4-FFF2-40B4-BE49-F238E27FC236}">
                  <a16:creationId xmlns:a16="http://schemas.microsoft.com/office/drawing/2014/main" id="{BED0D234-45D9-4994-B0ED-9E984C6955DE}"/>
                </a:ext>
              </a:extLst>
            </p:cNvPr>
            <p:cNvSpPr/>
            <p:nvPr/>
          </p:nvSpPr>
          <p:spPr>
            <a:xfrm>
              <a:off x="2423160" y="1554952"/>
              <a:ext cx="1991360" cy="546119"/>
            </a:xfrm>
            <a:custGeom>
              <a:avLst/>
              <a:gdLst>
                <a:gd name="connsiteX0" fmla="*/ 0 w 1991360"/>
                <a:gd name="connsiteY0" fmla="*/ 546119 h 546119"/>
                <a:gd name="connsiteX1" fmla="*/ 1041400 w 1991360"/>
                <a:gd name="connsiteY1" fmla="*/ 19 h 546119"/>
                <a:gd name="connsiteX2" fmla="*/ 1991360 w 1991360"/>
                <a:gd name="connsiteY2" fmla="*/ 525799 h 546119"/>
              </a:gdLst>
              <a:ahLst/>
              <a:cxnLst>
                <a:cxn ang="0">
                  <a:pos x="connsiteX0" y="connsiteY0"/>
                </a:cxn>
                <a:cxn ang="0">
                  <a:pos x="connsiteX1" y="connsiteY1"/>
                </a:cxn>
                <a:cxn ang="0">
                  <a:pos x="connsiteX2" y="connsiteY2"/>
                </a:cxn>
              </a:cxnLst>
              <a:rect l="l" t="t" r="r" b="b"/>
              <a:pathLst>
                <a:path w="1991360" h="546119">
                  <a:moveTo>
                    <a:pt x="0" y="546119"/>
                  </a:moveTo>
                  <a:cubicBezTo>
                    <a:pt x="354753" y="274762"/>
                    <a:pt x="709507" y="3406"/>
                    <a:pt x="1041400" y="19"/>
                  </a:cubicBezTo>
                  <a:cubicBezTo>
                    <a:pt x="1373293" y="-3368"/>
                    <a:pt x="1832610" y="435629"/>
                    <a:pt x="1991360" y="525799"/>
                  </a:cubicBezTo>
                </a:path>
              </a:pathLst>
            </a:custGeom>
            <a:noFill/>
            <a:ln w="19050">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211" name="mt_me">
              <a:extLst>
                <a:ext uri="{FF2B5EF4-FFF2-40B4-BE49-F238E27FC236}">
                  <a16:creationId xmlns:a16="http://schemas.microsoft.com/office/drawing/2014/main" id="{8A2706A4-447A-42D8-9ADE-74A2B9F8B002}"/>
                </a:ext>
              </a:extLst>
            </p:cNvPr>
            <p:cNvGrpSpPr/>
            <p:nvPr/>
          </p:nvGrpSpPr>
          <p:grpSpPr>
            <a:xfrm>
              <a:off x="6035069" y="2715332"/>
              <a:ext cx="2592000" cy="2592000"/>
              <a:chOff x="6037628" y="2713144"/>
              <a:chExt cx="2592000" cy="2592000"/>
            </a:xfrm>
          </p:grpSpPr>
          <p:sp>
            <p:nvSpPr>
              <p:cNvPr id="192" name="Hexágono 191">
                <a:extLst>
                  <a:ext uri="{FF2B5EF4-FFF2-40B4-BE49-F238E27FC236}">
                    <a16:creationId xmlns:a16="http://schemas.microsoft.com/office/drawing/2014/main" id="{E9EE6F06-91C4-491E-A726-2CC7F63FAB3B}"/>
                  </a:ext>
                </a:extLst>
              </p:cNvPr>
              <p:cNvSpPr/>
              <p:nvPr/>
            </p:nvSpPr>
            <p:spPr>
              <a:xfrm>
                <a:off x="6037628" y="2755738"/>
                <a:ext cx="2592000" cy="2549406"/>
              </a:xfrm>
              <a:prstGeom prst="hexagon">
                <a:avLst/>
              </a:prstGeom>
              <a:solidFill>
                <a:srgbClr val="D6D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nvGrpSpPr>
              <p:cNvPr id="210" name="Agrupar 209">
                <a:extLst>
                  <a:ext uri="{FF2B5EF4-FFF2-40B4-BE49-F238E27FC236}">
                    <a16:creationId xmlns:a16="http://schemas.microsoft.com/office/drawing/2014/main" id="{13CA0AF2-28EB-478B-B48D-9739FBDAC7FD}"/>
                  </a:ext>
                </a:extLst>
              </p:cNvPr>
              <p:cNvGrpSpPr/>
              <p:nvPr/>
            </p:nvGrpSpPr>
            <p:grpSpPr>
              <a:xfrm>
                <a:off x="6634418" y="2752990"/>
                <a:ext cx="1229319" cy="1212657"/>
                <a:chOff x="6634418" y="2752990"/>
                <a:chExt cx="1229319" cy="1212657"/>
              </a:xfrm>
            </p:grpSpPr>
            <p:sp>
              <p:nvSpPr>
                <p:cNvPr id="201" name="mt_ball">
                  <a:extLst>
                    <a:ext uri="{FF2B5EF4-FFF2-40B4-BE49-F238E27FC236}">
                      <a16:creationId xmlns:a16="http://schemas.microsoft.com/office/drawing/2014/main" id="{8E0E803D-D073-4F5F-89EA-89606720127D}"/>
                    </a:ext>
                  </a:extLst>
                </p:cNvPr>
                <p:cNvSpPr>
                  <a:spLocks noChangeAspect="1"/>
                </p:cNvSpPr>
                <p:nvPr/>
              </p:nvSpPr>
              <p:spPr>
                <a:xfrm>
                  <a:off x="6758379" y="2883378"/>
                  <a:ext cx="1093364" cy="1082269"/>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202" name="mt_text">
                  <a:extLst>
                    <a:ext uri="{FF2B5EF4-FFF2-40B4-BE49-F238E27FC236}">
                      <a16:creationId xmlns:a16="http://schemas.microsoft.com/office/drawing/2014/main" id="{81C17A36-B3CA-459C-A851-76E754D7CF48}"/>
                    </a:ext>
                  </a:extLst>
                </p:cNvPr>
                <p:cNvSpPr txBox="1"/>
                <p:nvPr/>
              </p:nvSpPr>
              <p:spPr>
                <a:xfrm>
                  <a:off x="6770373" y="3181393"/>
                  <a:ext cx="1093364"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Model</a:t>
                  </a:r>
                  <a:r>
                    <a:rPr lang="pt-PT" sz="1400" b="1" dirty="0">
                      <a:solidFill>
                        <a:schemeClr val="bg1"/>
                      </a:solidFill>
                      <a:latin typeface="Segoe UI Light" panose="020B0502040204020203" pitchFamily="34" charset="0"/>
                      <a:cs typeface="Segoe UI Light" panose="020B0502040204020203" pitchFamily="34" charset="0"/>
                    </a:rPr>
                    <a:t> Training</a:t>
                  </a:r>
                </a:p>
              </p:txBody>
            </p:sp>
            <p:pic>
              <p:nvPicPr>
                <p:cNvPr id="205" name="mt_icon" descr="Labirinto com preenchimento sólido">
                  <a:extLst>
                    <a:ext uri="{FF2B5EF4-FFF2-40B4-BE49-F238E27FC236}">
                      <a16:creationId xmlns:a16="http://schemas.microsoft.com/office/drawing/2014/main" id="{83E62842-7A8B-458B-AFD8-1A1D73F29E1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634418" y="2752990"/>
                  <a:ext cx="540000" cy="540000"/>
                </a:xfrm>
                <a:prstGeom prst="rect">
                  <a:avLst/>
                </a:prstGeom>
              </p:spPr>
            </p:pic>
          </p:grpSp>
          <p:grpSp>
            <p:nvGrpSpPr>
              <p:cNvPr id="209" name="Agrupar 208">
                <a:extLst>
                  <a:ext uri="{FF2B5EF4-FFF2-40B4-BE49-F238E27FC236}">
                    <a16:creationId xmlns:a16="http://schemas.microsoft.com/office/drawing/2014/main" id="{A1655191-2234-4E22-8398-314CBF11C68C}"/>
                  </a:ext>
                </a:extLst>
              </p:cNvPr>
              <p:cNvGrpSpPr/>
              <p:nvPr/>
            </p:nvGrpSpPr>
            <p:grpSpPr>
              <a:xfrm>
                <a:off x="6634418" y="3922945"/>
                <a:ext cx="1231109" cy="1221155"/>
                <a:chOff x="6634418" y="3922945"/>
                <a:chExt cx="1231109" cy="1221155"/>
              </a:xfrm>
            </p:grpSpPr>
            <p:sp>
              <p:nvSpPr>
                <p:cNvPr id="198" name="me_ball">
                  <a:extLst>
                    <a:ext uri="{FF2B5EF4-FFF2-40B4-BE49-F238E27FC236}">
                      <a16:creationId xmlns:a16="http://schemas.microsoft.com/office/drawing/2014/main" id="{F6111E2B-47A4-414A-B212-3E95BA02747E}"/>
                    </a:ext>
                  </a:extLst>
                </p:cNvPr>
                <p:cNvSpPr>
                  <a:spLocks noChangeAspect="1"/>
                </p:cNvSpPr>
                <p:nvPr/>
              </p:nvSpPr>
              <p:spPr>
                <a:xfrm>
                  <a:off x="6772163" y="4061831"/>
                  <a:ext cx="1093364" cy="1082269"/>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b="1" dirty="0">
                    <a:solidFill>
                      <a:schemeClr val="bg1"/>
                    </a:solidFill>
                    <a:latin typeface="Segoe UI Light" panose="020B0502040204020203" pitchFamily="34" charset="0"/>
                    <a:cs typeface="Segoe UI Light" panose="020B0502040204020203" pitchFamily="34" charset="0"/>
                  </a:endParaRPr>
                </a:p>
              </p:txBody>
            </p:sp>
            <p:sp>
              <p:nvSpPr>
                <p:cNvPr id="199" name="me_text">
                  <a:extLst>
                    <a:ext uri="{FF2B5EF4-FFF2-40B4-BE49-F238E27FC236}">
                      <a16:creationId xmlns:a16="http://schemas.microsoft.com/office/drawing/2014/main" id="{156BA2E3-0373-4A0D-8135-155592F1B026}"/>
                    </a:ext>
                  </a:extLst>
                </p:cNvPr>
                <p:cNvSpPr txBox="1">
                  <a:spLocks/>
                </p:cNvSpPr>
                <p:nvPr/>
              </p:nvSpPr>
              <p:spPr>
                <a:xfrm>
                  <a:off x="6772163" y="4332235"/>
                  <a:ext cx="1093364"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Model</a:t>
                  </a:r>
                  <a:r>
                    <a:rPr lang="pt-PT" sz="1400" b="1" dirty="0">
                      <a:solidFill>
                        <a:schemeClr val="bg1"/>
                      </a:solidFill>
                      <a:latin typeface="Segoe UI Light" panose="020B0502040204020203" pitchFamily="34" charset="0"/>
                      <a:cs typeface="Segoe UI Light" panose="020B0502040204020203" pitchFamily="34" charset="0"/>
                    </a:rPr>
                    <a:t> </a:t>
                  </a:r>
                  <a:r>
                    <a:rPr lang="pt-PT" sz="1400" b="1" dirty="0" err="1">
                      <a:solidFill>
                        <a:schemeClr val="bg1"/>
                      </a:solidFill>
                      <a:latin typeface="Segoe UI Light" panose="020B0502040204020203" pitchFamily="34" charset="0"/>
                      <a:cs typeface="Segoe UI Light" panose="020B0502040204020203" pitchFamily="34" charset="0"/>
                    </a:rPr>
                    <a:t>Evaluation</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208" name="me_icon" descr="Lupa com preenchimento sólido">
                  <a:extLst>
                    <a:ext uri="{FF2B5EF4-FFF2-40B4-BE49-F238E27FC236}">
                      <a16:creationId xmlns:a16="http://schemas.microsoft.com/office/drawing/2014/main" id="{16D684BA-4DDD-40DF-8695-4FCE450AAEF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10800000">
                  <a:off x="6634418" y="3922945"/>
                  <a:ext cx="540000" cy="540000"/>
                </a:xfrm>
                <a:prstGeom prst="rect">
                  <a:avLst/>
                </a:prstGeom>
              </p:spPr>
            </p:pic>
          </p:grpSp>
          <p:cxnSp>
            <p:nvCxnSpPr>
              <p:cNvPr id="195" name="Conexão: Curva 194">
                <a:extLst>
                  <a:ext uri="{FF2B5EF4-FFF2-40B4-BE49-F238E27FC236}">
                    <a16:creationId xmlns:a16="http://schemas.microsoft.com/office/drawing/2014/main" id="{6AB339C0-3C8A-4504-A4BD-AFFAE19E256E}"/>
                  </a:ext>
                </a:extLst>
              </p:cNvPr>
              <p:cNvCxnSpPr/>
              <p:nvPr/>
            </p:nvCxnSpPr>
            <p:spPr>
              <a:xfrm rot="10800000">
                <a:off x="6745522" y="3466454"/>
                <a:ext cx="12857" cy="1136511"/>
              </a:xfrm>
              <a:prstGeom prst="curvedConnector3">
                <a:avLst>
                  <a:gd name="adj1" fmla="val 342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Conexão: Curva 195">
                <a:extLst>
                  <a:ext uri="{FF2B5EF4-FFF2-40B4-BE49-F238E27FC236}">
                    <a16:creationId xmlns:a16="http://schemas.microsoft.com/office/drawing/2014/main" id="{EE42F846-CEAC-4CEA-BEF0-9723E63A60A7}"/>
                  </a:ext>
                </a:extLst>
              </p:cNvPr>
              <p:cNvCxnSpPr/>
              <p:nvPr/>
            </p:nvCxnSpPr>
            <p:spPr>
              <a:xfrm>
                <a:off x="7871069" y="3457250"/>
                <a:ext cx="12857" cy="1136511"/>
              </a:xfrm>
              <a:prstGeom prst="curvedConnector3">
                <a:avLst>
                  <a:gd name="adj1" fmla="val 336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sp>
            <p:nvSpPr>
              <p:cNvPr id="197" name="CaixaDeTexto 196">
                <a:extLst>
                  <a:ext uri="{FF2B5EF4-FFF2-40B4-BE49-F238E27FC236}">
                    <a16:creationId xmlns:a16="http://schemas.microsoft.com/office/drawing/2014/main" id="{6D482371-843C-4DBB-9A4A-C4643915049F}"/>
                  </a:ext>
                </a:extLst>
              </p:cNvPr>
              <p:cNvSpPr txBox="1"/>
              <p:nvPr/>
            </p:nvSpPr>
            <p:spPr>
              <a:xfrm>
                <a:off x="7648347" y="2713144"/>
                <a:ext cx="442750" cy="369332"/>
              </a:xfrm>
              <a:prstGeom prst="rect">
                <a:avLst/>
              </a:prstGeom>
              <a:noFill/>
            </p:spPr>
            <p:txBody>
              <a:bodyPr wrap="none" rtlCol="0">
                <a:spAutoFit/>
              </a:bodyPr>
              <a:lstStyle/>
              <a:p>
                <a:r>
                  <a:rPr lang="pt-PT" dirty="0"/>
                  <a:t>(4)</a:t>
                </a:r>
              </a:p>
            </p:txBody>
          </p:sp>
        </p:grpSp>
        <p:grpSp>
          <p:nvGrpSpPr>
            <p:cNvPr id="258" name="md_pd">
              <a:extLst>
                <a:ext uri="{FF2B5EF4-FFF2-40B4-BE49-F238E27FC236}">
                  <a16:creationId xmlns:a16="http://schemas.microsoft.com/office/drawing/2014/main" id="{F1B33159-44FF-49D1-B638-4CCF3A73B1FC}"/>
                </a:ext>
              </a:extLst>
            </p:cNvPr>
            <p:cNvGrpSpPr/>
            <p:nvPr/>
          </p:nvGrpSpPr>
          <p:grpSpPr>
            <a:xfrm>
              <a:off x="7994762" y="1440629"/>
              <a:ext cx="2592000" cy="2592000"/>
              <a:chOff x="7994762" y="1440629"/>
              <a:chExt cx="2592000" cy="2592000"/>
            </a:xfrm>
          </p:grpSpPr>
          <p:sp>
            <p:nvSpPr>
              <p:cNvPr id="213" name="Hexágono 212">
                <a:extLst>
                  <a:ext uri="{FF2B5EF4-FFF2-40B4-BE49-F238E27FC236}">
                    <a16:creationId xmlns:a16="http://schemas.microsoft.com/office/drawing/2014/main" id="{4E74C9A6-2CAB-4FE7-A7C9-1816E1FF7197}"/>
                  </a:ext>
                </a:extLst>
              </p:cNvPr>
              <p:cNvSpPr/>
              <p:nvPr/>
            </p:nvSpPr>
            <p:spPr>
              <a:xfrm>
                <a:off x="7994762" y="1483223"/>
                <a:ext cx="2592000" cy="2549406"/>
              </a:xfrm>
              <a:prstGeom prst="hexagon">
                <a:avLst/>
              </a:prstGeom>
              <a:solidFill>
                <a:srgbClr val="D6D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nvGrpSpPr>
              <p:cNvPr id="257" name="Agrupar 256">
                <a:extLst>
                  <a:ext uri="{FF2B5EF4-FFF2-40B4-BE49-F238E27FC236}">
                    <a16:creationId xmlns:a16="http://schemas.microsoft.com/office/drawing/2014/main" id="{966E6413-09A1-43A5-97CD-3539073B3BF8}"/>
                  </a:ext>
                </a:extLst>
              </p:cNvPr>
              <p:cNvGrpSpPr/>
              <p:nvPr/>
            </p:nvGrpSpPr>
            <p:grpSpPr>
              <a:xfrm>
                <a:off x="8576922" y="1504506"/>
                <a:ext cx="1251281" cy="1188626"/>
                <a:chOff x="8576922" y="1504506"/>
                <a:chExt cx="1251281" cy="1188626"/>
              </a:xfrm>
            </p:grpSpPr>
            <p:sp>
              <p:nvSpPr>
                <p:cNvPr id="222" name="md_ball">
                  <a:extLst>
                    <a:ext uri="{FF2B5EF4-FFF2-40B4-BE49-F238E27FC236}">
                      <a16:creationId xmlns:a16="http://schemas.microsoft.com/office/drawing/2014/main" id="{9A75455C-90CC-4961-94E6-875F991C4B82}"/>
                    </a:ext>
                  </a:extLst>
                </p:cNvPr>
                <p:cNvSpPr>
                  <a:spLocks noChangeAspect="1"/>
                </p:cNvSpPr>
                <p:nvPr/>
              </p:nvSpPr>
              <p:spPr>
                <a:xfrm>
                  <a:off x="8715513" y="1610863"/>
                  <a:ext cx="1093364" cy="1082269"/>
                </a:xfrm>
                <a:prstGeom prst="ellipse">
                  <a:avLst/>
                </a:prstGeom>
                <a:solidFill>
                  <a:srgbClr val="E4222C">
                    <a:alpha val="30000"/>
                  </a:srgbClr>
                </a:solidFill>
                <a:ln>
                  <a:solidFill>
                    <a:srgbClr val="E4222C">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223" name="md_text">
                  <a:extLst>
                    <a:ext uri="{FF2B5EF4-FFF2-40B4-BE49-F238E27FC236}">
                      <a16:creationId xmlns:a16="http://schemas.microsoft.com/office/drawing/2014/main" id="{64B5AC3C-6666-45B4-A65A-13140F5D668D}"/>
                    </a:ext>
                  </a:extLst>
                </p:cNvPr>
                <p:cNvSpPr txBox="1"/>
                <p:nvPr/>
              </p:nvSpPr>
              <p:spPr>
                <a:xfrm>
                  <a:off x="8727507" y="1908878"/>
                  <a:ext cx="1100696"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Model</a:t>
                  </a:r>
                  <a:r>
                    <a:rPr lang="pt-PT" sz="1400" b="1" dirty="0">
                      <a:solidFill>
                        <a:schemeClr val="bg1"/>
                      </a:solidFill>
                      <a:latin typeface="Segoe UI Light" panose="020B0502040204020203" pitchFamily="34" charset="0"/>
                      <a:cs typeface="Segoe UI Light" panose="020B0502040204020203" pitchFamily="34" charset="0"/>
                    </a:rPr>
                    <a:t> </a:t>
                  </a:r>
                  <a:r>
                    <a:rPr lang="pt-PT" sz="1400" b="1" dirty="0" err="1">
                      <a:solidFill>
                        <a:schemeClr val="bg1"/>
                      </a:solidFill>
                      <a:latin typeface="Segoe UI Light" panose="020B0502040204020203" pitchFamily="34" charset="0"/>
                      <a:cs typeface="Segoe UI Light" panose="020B0502040204020203" pitchFamily="34" charset="0"/>
                    </a:rPr>
                    <a:t>Deployment</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253" name="md_icon" descr="Torre de Transmissão com preenchimento sólido">
                  <a:extLst>
                    <a:ext uri="{FF2B5EF4-FFF2-40B4-BE49-F238E27FC236}">
                      <a16:creationId xmlns:a16="http://schemas.microsoft.com/office/drawing/2014/main" id="{779F08D8-8031-471F-9864-C7591985245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576922" y="1504506"/>
                  <a:ext cx="540000" cy="540000"/>
                </a:xfrm>
                <a:prstGeom prst="rect">
                  <a:avLst/>
                </a:prstGeom>
              </p:spPr>
            </p:pic>
          </p:grpSp>
          <p:grpSp>
            <p:nvGrpSpPr>
              <p:cNvPr id="256" name="Agrupar 255">
                <a:extLst>
                  <a:ext uri="{FF2B5EF4-FFF2-40B4-BE49-F238E27FC236}">
                    <a16:creationId xmlns:a16="http://schemas.microsoft.com/office/drawing/2014/main" id="{C9AA70E2-2B1E-42B1-ACAC-445F8CE44722}"/>
                  </a:ext>
                </a:extLst>
              </p:cNvPr>
              <p:cNvGrpSpPr/>
              <p:nvPr/>
            </p:nvGrpSpPr>
            <p:grpSpPr>
              <a:xfrm>
                <a:off x="8612172" y="2702502"/>
                <a:ext cx="1210489" cy="1169083"/>
                <a:chOff x="8612172" y="2702502"/>
                <a:chExt cx="1210489" cy="1169083"/>
              </a:xfrm>
            </p:grpSpPr>
            <p:sp>
              <p:nvSpPr>
                <p:cNvPr id="219" name="pd_ball">
                  <a:extLst>
                    <a:ext uri="{FF2B5EF4-FFF2-40B4-BE49-F238E27FC236}">
                      <a16:creationId xmlns:a16="http://schemas.microsoft.com/office/drawing/2014/main" id="{D6D78379-75D3-4BE9-BB24-12DD1F2D2199}"/>
                    </a:ext>
                  </a:extLst>
                </p:cNvPr>
                <p:cNvSpPr>
                  <a:spLocks noChangeAspect="1"/>
                </p:cNvSpPr>
                <p:nvPr/>
              </p:nvSpPr>
              <p:spPr>
                <a:xfrm>
                  <a:off x="8729297" y="2789316"/>
                  <a:ext cx="1093364" cy="1082269"/>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b="1" dirty="0">
                    <a:solidFill>
                      <a:schemeClr val="bg1"/>
                    </a:solidFill>
                    <a:latin typeface="Segoe UI Light" panose="020B0502040204020203" pitchFamily="34" charset="0"/>
                    <a:cs typeface="Segoe UI Light" panose="020B0502040204020203" pitchFamily="34" charset="0"/>
                  </a:endParaRPr>
                </a:p>
              </p:txBody>
            </p:sp>
            <p:sp>
              <p:nvSpPr>
                <p:cNvPr id="220" name="pd_text">
                  <a:extLst>
                    <a:ext uri="{FF2B5EF4-FFF2-40B4-BE49-F238E27FC236}">
                      <a16:creationId xmlns:a16="http://schemas.microsoft.com/office/drawing/2014/main" id="{B746B018-A083-4560-BD68-0BEB1193840E}"/>
                    </a:ext>
                  </a:extLst>
                </p:cNvPr>
                <p:cNvSpPr txBox="1">
                  <a:spLocks/>
                </p:cNvSpPr>
                <p:nvPr/>
              </p:nvSpPr>
              <p:spPr>
                <a:xfrm>
                  <a:off x="8729297" y="3059720"/>
                  <a:ext cx="1093364" cy="523220"/>
                </a:xfrm>
                <a:prstGeom prst="rect">
                  <a:avLst/>
                </a:prstGeom>
                <a:noFill/>
              </p:spPr>
              <p:txBody>
                <a:bodyPr wrap="square" rtlCol="0">
                  <a:spAutoFit/>
                </a:bodyPr>
                <a:lstStyle/>
                <a:p>
                  <a:pPr algn="ctr"/>
                  <a:r>
                    <a:rPr lang="pt-PT" sz="1400" b="1" dirty="0">
                      <a:solidFill>
                        <a:schemeClr val="bg1"/>
                      </a:solidFill>
                      <a:latin typeface="Segoe UI Light" panose="020B0502040204020203" pitchFamily="34" charset="0"/>
                      <a:cs typeface="Segoe UI Light" panose="020B0502040204020203" pitchFamily="34" charset="0"/>
                    </a:rPr>
                    <a:t>Project </a:t>
                  </a:r>
                  <a:r>
                    <a:rPr lang="pt-PT" sz="1400" b="1" dirty="0" err="1">
                      <a:solidFill>
                        <a:schemeClr val="bg1"/>
                      </a:solidFill>
                      <a:latin typeface="Segoe UI Light" panose="020B0502040204020203" pitchFamily="34" charset="0"/>
                      <a:cs typeface="Segoe UI Light" panose="020B0502040204020203" pitchFamily="34" charset="0"/>
                    </a:rPr>
                    <a:t>Delivery</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255" name="pd_icon" descr="Caixa com preenchimento sólido">
                  <a:extLst>
                    <a:ext uri="{FF2B5EF4-FFF2-40B4-BE49-F238E27FC236}">
                      <a16:creationId xmlns:a16="http://schemas.microsoft.com/office/drawing/2014/main" id="{C9096640-6F3A-4A23-8BBF-B2F6F842EB1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612172" y="2702502"/>
                  <a:ext cx="540000" cy="540000"/>
                </a:xfrm>
                <a:prstGeom prst="rect">
                  <a:avLst/>
                </a:prstGeom>
              </p:spPr>
            </p:pic>
          </p:grpSp>
          <p:cxnSp>
            <p:nvCxnSpPr>
              <p:cNvPr id="217" name="Conexão: Curva 216">
                <a:extLst>
                  <a:ext uri="{FF2B5EF4-FFF2-40B4-BE49-F238E27FC236}">
                    <a16:creationId xmlns:a16="http://schemas.microsoft.com/office/drawing/2014/main" id="{23701907-0647-421A-BA33-D828FFD923F3}"/>
                  </a:ext>
                </a:extLst>
              </p:cNvPr>
              <p:cNvCxnSpPr>
                <a:cxnSpLocks/>
              </p:cNvCxnSpPr>
              <p:nvPr/>
            </p:nvCxnSpPr>
            <p:spPr>
              <a:xfrm flipV="1">
                <a:off x="9828203" y="2184735"/>
                <a:ext cx="12857" cy="1136511"/>
              </a:xfrm>
              <a:prstGeom prst="curvedConnector3">
                <a:avLst>
                  <a:gd name="adj1" fmla="val 336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sp>
            <p:nvSpPr>
              <p:cNvPr id="218" name="CaixaDeTexto 217">
                <a:extLst>
                  <a:ext uri="{FF2B5EF4-FFF2-40B4-BE49-F238E27FC236}">
                    <a16:creationId xmlns:a16="http://schemas.microsoft.com/office/drawing/2014/main" id="{CBB28267-5F5E-4A2A-BA1D-B9CAC70B5BBF}"/>
                  </a:ext>
                </a:extLst>
              </p:cNvPr>
              <p:cNvSpPr txBox="1"/>
              <p:nvPr/>
            </p:nvSpPr>
            <p:spPr>
              <a:xfrm>
                <a:off x="9605481" y="1440629"/>
                <a:ext cx="442750" cy="369332"/>
              </a:xfrm>
              <a:prstGeom prst="rect">
                <a:avLst/>
              </a:prstGeom>
              <a:noFill/>
            </p:spPr>
            <p:txBody>
              <a:bodyPr wrap="none" rtlCol="0">
                <a:spAutoFit/>
              </a:bodyPr>
              <a:lstStyle/>
              <a:p>
                <a:r>
                  <a:rPr lang="pt-PT" dirty="0"/>
                  <a:t>(5)</a:t>
                </a:r>
              </a:p>
            </p:txBody>
          </p:sp>
        </p:grpSp>
        <p:sp>
          <p:nvSpPr>
            <p:cNvPr id="238" name="mtme_edafe">
              <a:extLst>
                <a:ext uri="{FF2B5EF4-FFF2-40B4-BE49-F238E27FC236}">
                  <a16:creationId xmlns:a16="http://schemas.microsoft.com/office/drawing/2014/main" id="{64FD5D39-8DEA-448B-9FBF-C7A7A58B26D5}"/>
                </a:ext>
              </a:extLst>
            </p:cNvPr>
            <p:cNvSpPr/>
            <p:nvPr/>
          </p:nvSpPr>
          <p:spPr>
            <a:xfrm flipV="1">
              <a:off x="4375774" y="4681006"/>
              <a:ext cx="1991360" cy="546119"/>
            </a:xfrm>
            <a:custGeom>
              <a:avLst/>
              <a:gdLst>
                <a:gd name="connsiteX0" fmla="*/ 0 w 1991360"/>
                <a:gd name="connsiteY0" fmla="*/ 546119 h 546119"/>
                <a:gd name="connsiteX1" fmla="*/ 1041400 w 1991360"/>
                <a:gd name="connsiteY1" fmla="*/ 19 h 546119"/>
                <a:gd name="connsiteX2" fmla="*/ 1991360 w 1991360"/>
                <a:gd name="connsiteY2" fmla="*/ 525799 h 546119"/>
              </a:gdLst>
              <a:ahLst/>
              <a:cxnLst>
                <a:cxn ang="0">
                  <a:pos x="connsiteX0" y="connsiteY0"/>
                </a:cxn>
                <a:cxn ang="0">
                  <a:pos x="connsiteX1" y="connsiteY1"/>
                </a:cxn>
                <a:cxn ang="0">
                  <a:pos x="connsiteX2" y="connsiteY2"/>
                </a:cxn>
              </a:cxnLst>
              <a:rect l="l" t="t" r="r" b="b"/>
              <a:pathLst>
                <a:path w="1991360" h="546119">
                  <a:moveTo>
                    <a:pt x="0" y="546119"/>
                  </a:moveTo>
                  <a:cubicBezTo>
                    <a:pt x="354753" y="274762"/>
                    <a:pt x="709507" y="3406"/>
                    <a:pt x="1041400" y="19"/>
                  </a:cubicBezTo>
                  <a:cubicBezTo>
                    <a:pt x="1373293" y="-3368"/>
                    <a:pt x="1832610" y="435629"/>
                    <a:pt x="1991360" y="525799"/>
                  </a:cubicBezTo>
                </a:path>
              </a:pathLst>
            </a:custGeom>
            <a:noFill/>
            <a:ln w="19050">
              <a:headEnd type="arrow"/>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265" name="Agrupar 264">
              <a:extLst>
                <a:ext uri="{FF2B5EF4-FFF2-40B4-BE49-F238E27FC236}">
                  <a16:creationId xmlns:a16="http://schemas.microsoft.com/office/drawing/2014/main" id="{F494E735-EE9B-422B-A027-1CFB32FD2FB5}"/>
                </a:ext>
              </a:extLst>
            </p:cNvPr>
            <p:cNvGrpSpPr/>
            <p:nvPr/>
          </p:nvGrpSpPr>
          <p:grpSpPr>
            <a:xfrm>
              <a:off x="7994762" y="3990035"/>
              <a:ext cx="2592000" cy="2592000"/>
              <a:chOff x="7976363" y="4009144"/>
              <a:chExt cx="2592000" cy="2592000"/>
            </a:xfrm>
          </p:grpSpPr>
          <p:sp>
            <p:nvSpPr>
              <p:cNvPr id="240" name="Hexágono 239">
                <a:extLst>
                  <a:ext uri="{FF2B5EF4-FFF2-40B4-BE49-F238E27FC236}">
                    <a16:creationId xmlns:a16="http://schemas.microsoft.com/office/drawing/2014/main" id="{A11F7CB5-4CB6-44C9-A36C-4EDFC27B2D1A}"/>
                  </a:ext>
                </a:extLst>
              </p:cNvPr>
              <p:cNvSpPr/>
              <p:nvPr/>
            </p:nvSpPr>
            <p:spPr>
              <a:xfrm>
                <a:off x="7976363" y="4051738"/>
                <a:ext cx="2592000" cy="2549406"/>
              </a:xfrm>
              <a:prstGeom prst="hexagon">
                <a:avLst/>
              </a:prstGeom>
              <a:solidFill>
                <a:srgbClr val="D6DDE5">
                  <a:alpha val="30000"/>
                </a:srgbClr>
              </a:solidFill>
              <a:ln>
                <a:solidFill>
                  <a:schemeClr val="accent1">
                    <a:shade val="50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nvGrpSpPr>
              <p:cNvPr id="264" name="Agrupar 263">
                <a:extLst>
                  <a:ext uri="{FF2B5EF4-FFF2-40B4-BE49-F238E27FC236}">
                    <a16:creationId xmlns:a16="http://schemas.microsoft.com/office/drawing/2014/main" id="{EAEFC4A0-A115-4CA3-AD99-FAF86FE4B9A1}"/>
                  </a:ext>
                </a:extLst>
              </p:cNvPr>
              <p:cNvGrpSpPr/>
              <p:nvPr/>
            </p:nvGrpSpPr>
            <p:grpSpPr>
              <a:xfrm>
                <a:off x="8683858" y="4064294"/>
                <a:ext cx="1118614" cy="1197353"/>
                <a:chOff x="8683858" y="4064294"/>
                <a:chExt cx="1118614" cy="1197353"/>
              </a:xfrm>
            </p:grpSpPr>
            <p:sp>
              <p:nvSpPr>
                <p:cNvPr id="249" name="ce_ball">
                  <a:extLst>
                    <a:ext uri="{FF2B5EF4-FFF2-40B4-BE49-F238E27FC236}">
                      <a16:creationId xmlns:a16="http://schemas.microsoft.com/office/drawing/2014/main" id="{7F388E16-0F39-4D1E-9C2E-155D8B8EA34C}"/>
                    </a:ext>
                  </a:extLst>
                </p:cNvPr>
                <p:cNvSpPr>
                  <a:spLocks noChangeAspect="1"/>
                </p:cNvSpPr>
                <p:nvPr/>
              </p:nvSpPr>
              <p:spPr>
                <a:xfrm>
                  <a:off x="8697114" y="4179378"/>
                  <a:ext cx="1093364" cy="1082269"/>
                </a:xfrm>
                <a:prstGeom prst="ellipse">
                  <a:avLst/>
                </a:prstGeom>
                <a:solidFill>
                  <a:srgbClr val="E4222C">
                    <a:alpha val="30000"/>
                  </a:srgbClr>
                </a:solidFill>
                <a:ln>
                  <a:solidFill>
                    <a:srgbClr val="E4222C">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250" name="ce_text">
                  <a:extLst>
                    <a:ext uri="{FF2B5EF4-FFF2-40B4-BE49-F238E27FC236}">
                      <a16:creationId xmlns:a16="http://schemas.microsoft.com/office/drawing/2014/main" id="{CA1A4DAD-0177-4C2E-901D-7BA39CB92C92}"/>
                    </a:ext>
                  </a:extLst>
                </p:cNvPr>
                <p:cNvSpPr txBox="1"/>
                <p:nvPr/>
              </p:nvSpPr>
              <p:spPr>
                <a:xfrm>
                  <a:off x="8709108" y="4477393"/>
                  <a:ext cx="1093364"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Continous</a:t>
                  </a:r>
                  <a:r>
                    <a:rPr lang="pt-PT" sz="1400" b="1" dirty="0">
                      <a:solidFill>
                        <a:schemeClr val="bg1"/>
                      </a:solidFill>
                      <a:latin typeface="Segoe UI Light" panose="020B0502040204020203" pitchFamily="34" charset="0"/>
                      <a:cs typeface="Segoe UI Light" panose="020B0502040204020203" pitchFamily="34" charset="0"/>
                    </a:rPr>
                    <a:t> </a:t>
                  </a:r>
                  <a:r>
                    <a:rPr lang="pt-PT" sz="1400" b="1" dirty="0" err="1">
                      <a:solidFill>
                        <a:schemeClr val="bg1"/>
                      </a:solidFill>
                      <a:latin typeface="Segoe UI Light" panose="020B0502040204020203" pitchFamily="34" charset="0"/>
                      <a:cs typeface="Segoe UI Light" panose="020B0502040204020203" pitchFamily="34" charset="0"/>
                    </a:rPr>
                    <a:t>Evaluation</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260" name="ce_icon" descr="Manómetro com preenchimento sólido">
                  <a:extLst>
                    <a:ext uri="{FF2B5EF4-FFF2-40B4-BE49-F238E27FC236}">
                      <a16:creationId xmlns:a16="http://schemas.microsoft.com/office/drawing/2014/main" id="{98498C81-3613-4F64-9FDB-5A5F612C463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683858" y="4064294"/>
                  <a:ext cx="540000" cy="540000"/>
                </a:xfrm>
                <a:prstGeom prst="rect">
                  <a:avLst/>
                </a:prstGeom>
              </p:spPr>
            </p:pic>
          </p:grpSp>
          <p:grpSp>
            <p:nvGrpSpPr>
              <p:cNvPr id="263" name="Agrupar 262">
                <a:extLst>
                  <a:ext uri="{FF2B5EF4-FFF2-40B4-BE49-F238E27FC236}">
                    <a16:creationId xmlns:a16="http://schemas.microsoft.com/office/drawing/2014/main" id="{554B3277-869D-4305-A600-260EAF514060}"/>
                  </a:ext>
                </a:extLst>
              </p:cNvPr>
              <p:cNvGrpSpPr/>
              <p:nvPr/>
            </p:nvGrpSpPr>
            <p:grpSpPr>
              <a:xfrm>
                <a:off x="8609279" y="5236735"/>
                <a:ext cx="1194983" cy="1203365"/>
                <a:chOff x="8609279" y="5236735"/>
                <a:chExt cx="1194983" cy="1203365"/>
              </a:xfrm>
            </p:grpSpPr>
            <p:sp>
              <p:nvSpPr>
                <p:cNvPr id="246" name="ct_ball">
                  <a:extLst>
                    <a:ext uri="{FF2B5EF4-FFF2-40B4-BE49-F238E27FC236}">
                      <a16:creationId xmlns:a16="http://schemas.microsoft.com/office/drawing/2014/main" id="{80B07171-89DD-40A1-8ED6-39DD23424AF9}"/>
                    </a:ext>
                  </a:extLst>
                </p:cNvPr>
                <p:cNvSpPr>
                  <a:spLocks noChangeAspect="1"/>
                </p:cNvSpPr>
                <p:nvPr/>
              </p:nvSpPr>
              <p:spPr>
                <a:xfrm>
                  <a:off x="8710898" y="5357831"/>
                  <a:ext cx="1093364" cy="1082269"/>
                </a:xfrm>
                <a:prstGeom prst="ellipse">
                  <a:avLst/>
                </a:prstGeom>
                <a:solidFill>
                  <a:srgbClr val="E4222C">
                    <a:alpha val="30000"/>
                  </a:srgbClr>
                </a:solidFill>
                <a:ln>
                  <a:solidFill>
                    <a:srgbClr val="E4222C">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b="1" dirty="0">
                    <a:solidFill>
                      <a:schemeClr val="bg1"/>
                    </a:solidFill>
                    <a:latin typeface="Segoe UI Light" panose="020B0502040204020203" pitchFamily="34" charset="0"/>
                    <a:cs typeface="Segoe UI Light" panose="020B0502040204020203" pitchFamily="34" charset="0"/>
                  </a:endParaRPr>
                </a:p>
              </p:txBody>
            </p:sp>
            <p:sp>
              <p:nvSpPr>
                <p:cNvPr id="247" name="ct_text">
                  <a:extLst>
                    <a:ext uri="{FF2B5EF4-FFF2-40B4-BE49-F238E27FC236}">
                      <a16:creationId xmlns:a16="http://schemas.microsoft.com/office/drawing/2014/main" id="{E0FFDA63-6936-4260-B9D7-0082889473E5}"/>
                    </a:ext>
                  </a:extLst>
                </p:cNvPr>
                <p:cNvSpPr txBox="1">
                  <a:spLocks/>
                </p:cNvSpPr>
                <p:nvPr/>
              </p:nvSpPr>
              <p:spPr>
                <a:xfrm>
                  <a:off x="8710898" y="5628235"/>
                  <a:ext cx="1093364"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Continuous</a:t>
                  </a:r>
                  <a:r>
                    <a:rPr lang="pt-PT" sz="1400" b="1" dirty="0">
                      <a:solidFill>
                        <a:schemeClr val="bg1"/>
                      </a:solidFill>
                      <a:latin typeface="Segoe UI Light" panose="020B0502040204020203" pitchFamily="34" charset="0"/>
                      <a:cs typeface="Segoe UI Light" panose="020B0502040204020203" pitchFamily="34" charset="0"/>
                    </a:rPr>
                    <a:t> Training</a:t>
                  </a:r>
                </a:p>
              </p:txBody>
            </p:sp>
            <p:pic>
              <p:nvPicPr>
                <p:cNvPr id="262" name="ct_icon" descr="Melhoria contínua com preenchimento sólido">
                  <a:extLst>
                    <a:ext uri="{FF2B5EF4-FFF2-40B4-BE49-F238E27FC236}">
                      <a16:creationId xmlns:a16="http://schemas.microsoft.com/office/drawing/2014/main" id="{DF315167-2F88-44DF-9763-FE4303942FA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609279" y="5236735"/>
                  <a:ext cx="540000" cy="540000"/>
                </a:xfrm>
                <a:prstGeom prst="rect">
                  <a:avLst/>
                </a:prstGeom>
              </p:spPr>
            </p:pic>
          </p:grpSp>
          <p:cxnSp>
            <p:nvCxnSpPr>
              <p:cNvPr id="243" name="Conexão: Curva 242">
                <a:extLst>
                  <a:ext uri="{FF2B5EF4-FFF2-40B4-BE49-F238E27FC236}">
                    <a16:creationId xmlns:a16="http://schemas.microsoft.com/office/drawing/2014/main" id="{1AA55C7D-49DA-4510-A723-32C11D7C850E}"/>
                  </a:ext>
                </a:extLst>
              </p:cNvPr>
              <p:cNvCxnSpPr/>
              <p:nvPr/>
            </p:nvCxnSpPr>
            <p:spPr>
              <a:xfrm rot="10800000">
                <a:off x="8684257" y="4762454"/>
                <a:ext cx="12857" cy="1136511"/>
              </a:xfrm>
              <a:prstGeom prst="curvedConnector3">
                <a:avLst>
                  <a:gd name="adj1" fmla="val 3420000"/>
                </a:avLst>
              </a:prstGeom>
              <a:ln w="38100">
                <a:solidFill>
                  <a:srgbClr val="00161E">
                    <a:alpha val="3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Conexão: Curva 243">
                <a:extLst>
                  <a:ext uri="{FF2B5EF4-FFF2-40B4-BE49-F238E27FC236}">
                    <a16:creationId xmlns:a16="http://schemas.microsoft.com/office/drawing/2014/main" id="{8CC25F4E-77EE-460B-A566-84194FF061F0}"/>
                  </a:ext>
                </a:extLst>
              </p:cNvPr>
              <p:cNvCxnSpPr/>
              <p:nvPr/>
            </p:nvCxnSpPr>
            <p:spPr>
              <a:xfrm>
                <a:off x="9809804" y="4753250"/>
                <a:ext cx="12857" cy="1136511"/>
              </a:xfrm>
              <a:prstGeom prst="curvedConnector3">
                <a:avLst>
                  <a:gd name="adj1" fmla="val 3360000"/>
                </a:avLst>
              </a:prstGeom>
              <a:ln w="38100">
                <a:solidFill>
                  <a:srgbClr val="00161E">
                    <a:alpha val="30000"/>
                  </a:srgbClr>
                </a:solidFill>
                <a:tailEnd type="triangle"/>
              </a:ln>
            </p:spPr>
            <p:style>
              <a:lnRef idx="1">
                <a:schemeClr val="accent1"/>
              </a:lnRef>
              <a:fillRef idx="0">
                <a:schemeClr val="accent1"/>
              </a:fillRef>
              <a:effectRef idx="0">
                <a:schemeClr val="accent1"/>
              </a:effectRef>
              <a:fontRef idx="minor">
                <a:schemeClr val="tx1"/>
              </a:fontRef>
            </p:style>
          </p:cxnSp>
          <p:sp>
            <p:nvSpPr>
              <p:cNvPr id="245" name="CaixaDeTexto 244">
                <a:extLst>
                  <a:ext uri="{FF2B5EF4-FFF2-40B4-BE49-F238E27FC236}">
                    <a16:creationId xmlns:a16="http://schemas.microsoft.com/office/drawing/2014/main" id="{F3F2FEFB-662E-4939-B6EB-76F3D62AF473}"/>
                  </a:ext>
                </a:extLst>
              </p:cNvPr>
              <p:cNvSpPr txBox="1"/>
              <p:nvPr/>
            </p:nvSpPr>
            <p:spPr>
              <a:xfrm>
                <a:off x="9587082" y="4009144"/>
                <a:ext cx="442750" cy="369332"/>
              </a:xfrm>
              <a:prstGeom prst="rect">
                <a:avLst/>
              </a:prstGeom>
              <a:noFill/>
              <a:effectLst/>
            </p:spPr>
            <p:txBody>
              <a:bodyPr wrap="none" rtlCol="0">
                <a:spAutoFit/>
              </a:bodyPr>
              <a:lstStyle/>
              <a:p>
                <a:r>
                  <a:rPr lang="pt-PT" dirty="0">
                    <a:solidFill>
                      <a:schemeClr val="accent1">
                        <a:lumMod val="50000"/>
                        <a:lumOff val="50000"/>
                      </a:schemeClr>
                    </a:solidFill>
                  </a:rPr>
                  <a:t>(6)</a:t>
                </a:r>
              </a:p>
            </p:txBody>
          </p:sp>
        </p:grpSp>
      </p:grpSp>
    </p:spTree>
    <p:extLst>
      <p:ext uri="{BB962C8B-B14F-4D97-AF65-F5344CB8AC3E}">
        <p14:creationId xmlns:p14="http://schemas.microsoft.com/office/powerpoint/2010/main" val="584120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Gráfico 8" descr="Puzzle destaque">
            <a:extLst>
              <a:ext uri="{FF2B5EF4-FFF2-40B4-BE49-F238E27FC236}">
                <a16:creationId xmlns:a16="http://schemas.microsoft.com/office/drawing/2014/main" id="{99003BAA-C464-4AB7-AB53-BC93C51B0F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Challenges</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Questions</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faced</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in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project</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1705191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063556-7B95-466F-929C-3811BDDCF54A}"/>
              </a:ext>
            </a:extLst>
          </p:cNvPr>
          <p:cNvSpPr txBox="1"/>
          <p:nvPr/>
        </p:nvSpPr>
        <p:spPr>
          <a:xfrm>
            <a:off x="1321284" y="2058338"/>
            <a:ext cx="2996716" cy="890180"/>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From understanding the data until which transformations to make.</a:t>
            </a:r>
          </a:p>
        </p:txBody>
      </p:sp>
      <p:sp>
        <p:nvSpPr>
          <p:cNvPr id="5" name="TextBox 4">
            <a:extLst>
              <a:ext uri="{FF2B5EF4-FFF2-40B4-BE49-F238E27FC236}">
                <a16:creationId xmlns:a16="http://schemas.microsoft.com/office/drawing/2014/main" id="{B247E102-CE02-4BE9-9C76-BD55F7D527E4}"/>
              </a:ext>
            </a:extLst>
          </p:cNvPr>
          <p:cNvSpPr txBox="1"/>
          <p:nvPr/>
        </p:nvSpPr>
        <p:spPr>
          <a:xfrm>
            <a:off x="1343025" y="3243723"/>
            <a:ext cx="3241675" cy="245285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40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What was the last year of the dataset?</a:t>
            </a:r>
          </a:p>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40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The customer age is when he became customer, or current age?</a:t>
            </a:r>
          </a:p>
          <a:p>
            <a:pPr marL="171450" indent="-171450">
              <a:lnSpc>
                <a:spcPct val="150000"/>
              </a:lnSpc>
              <a:spcAft>
                <a:spcPts val="600"/>
              </a:spcAft>
              <a:buFont typeface="Arial" panose="020B0604020202020204" pitchFamily="34" charset="0"/>
              <a:buChar char="•"/>
              <a:defRPr/>
            </a:pPr>
            <a:r>
              <a:rPr lang="en-US" sz="1400" dirty="0">
                <a:solidFill>
                  <a:srgbClr val="00151E"/>
                </a:solidFill>
                <a:latin typeface="Segoe UI Light" panose="020B0502040204020203" pitchFamily="34" charset="0"/>
                <a:cs typeface="Segoe UI Light" panose="020B0502040204020203" pitchFamily="34" charset="0"/>
              </a:rPr>
              <a:t>What trends and patterns are we searching for?</a:t>
            </a:r>
            <a:endParaRPr kumimoji="0" lang="en-US" sz="140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Which decisions to take based on the data we were observing?</a:t>
            </a:r>
          </a:p>
        </p:txBody>
      </p:sp>
      <p:sp>
        <p:nvSpPr>
          <p:cNvPr id="6" name="TextBox 5">
            <a:extLst>
              <a:ext uri="{FF2B5EF4-FFF2-40B4-BE49-F238E27FC236}">
                <a16:creationId xmlns:a16="http://schemas.microsoft.com/office/drawing/2014/main" id="{A4F9CF25-9D7D-4EE6-BC79-7DE7F7288349}"/>
              </a:ext>
            </a:extLst>
          </p:cNvPr>
          <p:cNvSpPr txBox="1"/>
          <p:nvPr/>
        </p:nvSpPr>
        <p:spPr>
          <a:xfrm>
            <a:off x="4976813" y="2058338"/>
            <a:ext cx="2814637" cy="58548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How do we define outliers and how to treat them.</a:t>
            </a:r>
          </a:p>
        </p:txBody>
      </p:sp>
      <p:sp>
        <p:nvSpPr>
          <p:cNvPr id="7" name="TextBox 6">
            <a:extLst>
              <a:ext uri="{FF2B5EF4-FFF2-40B4-BE49-F238E27FC236}">
                <a16:creationId xmlns:a16="http://schemas.microsoft.com/office/drawing/2014/main" id="{1C507BF8-B5B8-48B0-BE31-9193F9A65367}"/>
              </a:ext>
            </a:extLst>
          </p:cNvPr>
          <p:cNvSpPr txBox="1"/>
          <p:nvPr/>
        </p:nvSpPr>
        <p:spPr>
          <a:xfrm>
            <a:off x="4976813" y="3243723"/>
            <a:ext cx="2814637" cy="2827890"/>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D</a:t>
            </a:r>
            <a:r>
              <a:rPr lang="en-US" sz="1400" dirty="0">
                <a:solidFill>
                  <a:srgbClr val="00151E"/>
                </a:solidFill>
                <a:latin typeface="Segoe UI Light" panose="020B0502040204020203" pitchFamily="34" charset="0"/>
                <a:cs typeface="Segoe UI Light" panose="020B0502040204020203" pitchFamily="34" charset="0"/>
              </a:rPr>
              <a:t>o we use simpler methods as in interquartile range to define outliers?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If instead we do binning, do we leave those observations in the dataset?</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What are the pros and cons of leaving the outlier candidates?</a:t>
            </a:r>
          </a:p>
          <a:p>
            <a:pPr marR="0" lvl="0" algn="l" defTabSz="914400" rtl="0" eaLnBrk="1" fontAlgn="auto" latinLnBrk="0" hangingPunct="1">
              <a:lnSpc>
                <a:spcPct val="150000"/>
              </a:lnSpc>
              <a:spcBef>
                <a:spcPts val="0"/>
              </a:spcBef>
              <a:spcAft>
                <a:spcPts val="0"/>
              </a:spcAft>
              <a:buClrTx/>
              <a:buSzTx/>
              <a:tabLst/>
              <a:defRPr/>
            </a:pPr>
            <a:endPar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p:txBody>
      </p:sp>
      <p:sp>
        <p:nvSpPr>
          <p:cNvPr id="9" name="TextBox 8">
            <a:extLst>
              <a:ext uri="{FF2B5EF4-FFF2-40B4-BE49-F238E27FC236}">
                <a16:creationId xmlns:a16="http://schemas.microsoft.com/office/drawing/2014/main" id="{888C2B7A-90B2-40AE-8CC7-49C28DBF004F}"/>
              </a:ext>
            </a:extLst>
          </p:cNvPr>
          <p:cNvSpPr txBox="1"/>
          <p:nvPr/>
        </p:nvSpPr>
        <p:spPr>
          <a:xfrm>
            <a:off x="8610601" y="2058338"/>
            <a:ext cx="2814637" cy="58548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What are the limits, and if these features make sense.</a:t>
            </a:r>
          </a:p>
        </p:txBody>
      </p:sp>
      <p:sp>
        <p:nvSpPr>
          <p:cNvPr id="10" name="TextBox 9">
            <a:extLst>
              <a:ext uri="{FF2B5EF4-FFF2-40B4-BE49-F238E27FC236}">
                <a16:creationId xmlns:a16="http://schemas.microsoft.com/office/drawing/2014/main" id="{BEA6F897-B28D-47D9-9D56-731F429EA125}"/>
              </a:ext>
            </a:extLst>
          </p:cNvPr>
          <p:cNvSpPr txBox="1"/>
          <p:nvPr/>
        </p:nvSpPr>
        <p:spPr>
          <a:xfrm>
            <a:off x="8610601" y="3243723"/>
            <a:ext cx="2814637" cy="2222019"/>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How much time should we devote to brainstorming and creating new features?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How do we validate their meaning in the real world?</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Are they useful to the questions we are trying to answer? </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p:txBody>
      </p:sp>
      <p:sp>
        <p:nvSpPr>
          <p:cNvPr id="18" name="TextBox 17">
            <a:extLst>
              <a:ext uri="{FF2B5EF4-FFF2-40B4-BE49-F238E27FC236}">
                <a16:creationId xmlns:a16="http://schemas.microsoft.com/office/drawing/2014/main" id="{52C7A491-E92A-4014-AA92-0371F64F899A}"/>
              </a:ext>
            </a:extLst>
          </p:cNvPr>
          <p:cNvSpPr txBox="1"/>
          <p:nvPr/>
        </p:nvSpPr>
        <p:spPr>
          <a:xfrm>
            <a:off x="5637490" y="1673375"/>
            <a:ext cx="2058710" cy="268087"/>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sz="1600" b="1" spc="100" dirty="0">
                <a:solidFill>
                  <a:srgbClr val="00151E"/>
                </a:solidFill>
                <a:latin typeface="Segoe UI" panose="020B0502040204020203" pitchFamily="34" charset="0"/>
                <a:cs typeface="Segoe UI" panose="020B0502040204020203" pitchFamily="34" charset="0"/>
              </a:rPr>
              <a:t>Outliers</a:t>
            </a:r>
            <a:r>
              <a:rPr kumimoji="0" lang="en-US" sz="1200" b="0" i="0" u="none" strike="noStrike" kern="1200" cap="none" spc="100" normalizeH="0" baseline="0" noProof="0" dirty="0">
                <a:ln>
                  <a:noFill/>
                </a:ln>
                <a:solidFill>
                  <a:srgbClr val="2E2D2B"/>
                </a:solidFill>
                <a:effectLst/>
                <a:uLnTx/>
                <a:uFillTx/>
                <a:latin typeface="Helvetica Neue Moyen" charset="0"/>
                <a:ea typeface="+mn-ea"/>
                <a:cs typeface="Helvetica Neue Normal" charset="0"/>
              </a:rPr>
              <a:t> </a:t>
            </a:r>
          </a:p>
        </p:txBody>
      </p:sp>
      <p:sp>
        <p:nvSpPr>
          <p:cNvPr id="19" name="TextBox 18">
            <a:extLst>
              <a:ext uri="{FF2B5EF4-FFF2-40B4-BE49-F238E27FC236}">
                <a16:creationId xmlns:a16="http://schemas.microsoft.com/office/drawing/2014/main" id="{2CF24C50-C927-4875-9B46-0CAF034F1036}"/>
              </a:ext>
            </a:extLst>
          </p:cNvPr>
          <p:cNvSpPr txBox="1"/>
          <p:nvPr/>
        </p:nvSpPr>
        <p:spPr>
          <a:xfrm>
            <a:off x="9315401" y="1653296"/>
            <a:ext cx="2114550" cy="268087"/>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10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New Features</a:t>
            </a:r>
            <a:r>
              <a:rPr kumimoji="0" lang="en-US" sz="1200" b="0" i="0" u="none" strike="noStrike" kern="1200" cap="none" spc="100" normalizeH="0" baseline="0" noProof="0" dirty="0">
                <a:ln>
                  <a:noFill/>
                </a:ln>
                <a:solidFill>
                  <a:srgbClr val="2E2D2B"/>
                </a:solidFill>
                <a:effectLst/>
                <a:uLnTx/>
                <a:uFillTx/>
                <a:latin typeface="Helvetica Neue Moyen" charset="0"/>
                <a:ea typeface="+mn-ea"/>
                <a:cs typeface="Helvetica Neue Normal" charset="0"/>
              </a:rPr>
              <a:t> </a:t>
            </a:r>
            <a:endParaRPr kumimoji="0" lang="fr-FR" sz="1200" b="0" i="0" u="none" strike="noStrike" kern="1200" cap="none" spc="100" normalizeH="0" baseline="0" noProof="0" dirty="0">
              <a:ln>
                <a:noFill/>
              </a:ln>
              <a:solidFill>
                <a:srgbClr val="2E2D2B"/>
              </a:solidFill>
              <a:effectLst/>
              <a:uLnTx/>
              <a:uFillTx/>
              <a:latin typeface="Helvetica Neue Moyen" charset="0"/>
              <a:ea typeface="+mn-ea"/>
              <a:cs typeface="Helvetica Neue Normal" charset="0"/>
            </a:endParaRPr>
          </a:p>
        </p:txBody>
      </p:sp>
      <p:sp>
        <p:nvSpPr>
          <p:cNvPr id="17" name="TextBox 16">
            <a:extLst>
              <a:ext uri="{FF2B5EF4-FFF2-40B4-BE49-F238E27FC236}">
                <a16:creationId xmlns:a16="http://schemas.microsoft.com/office/drawing/2014/main" id="{F82BAFFC-7EA8-4959-A269-293249BACA4D}"/>
              </a:ext>
            </a:extLst>
          </p:cNvPr>
          <p:cNvSpPr txBox="1"/>
          <p:nvPr/>
        </p:nvSpPr>
        <p:spPr>
          <a:xfrm>
            <a:off x="2048645" y="1642648"/>
            <a:ext cx="1809750" cy="268087"/>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sz="1600" b="1" spc="100" dirty="0">
                <a:solidFill>
                  <a:srgbClr val="2E2D2B"/>
                </a:solidFill>
                <a:latin typeface="Segoe UI" panose="020B0502040204020203" pitchFamily="34" charset="0"/>
                <a:cs typeface="Segoe UI" panose="020B0502040204020203" pitchFamily="34" charset="0"/>
              </a:rPr>
              <a:t>EDA</a:t>
            </a:r>
            <a:endParaRPr kumimoji="0" lang="fr-FR" sz="1600" b="1" i="0" u="none" strike="noStrike" kern="1200" cap="none" spc="100" normalizeH="0" baseline="0" noProof="0" dirty="0">
              <a:ln>
                <a:noFill/>
              </a:ln>
              <a:solidFill>
                <a:srgbClr val="2E2D2B"/>
              </a:solidFill>
              <a:effectLst/>
              <a:uLnTx/>
              <a:uFillTx/>
              <a:latin typeface="Segoe UI" panose="020B0502040204020203" pitchFamily="34" charset="0"/>
              <a:ea typeface="+mn-ea"/>
              <a:cs typeface="Segoe UI" panose="020B0502040204020203" pitchFamily="34" charset="0"/>
            </a:endParaRPr>
          </a:p>
        </p:txBody>
      </p:sp>
      <p:grpSp>
        <p:nvGrpSpPr>
          <p:cNvPr id="2" name="Agrupar 1">
            <a:extLst>
              <a:ext uri="{FF2B5EF4-FFF2-40B4-BE49-F238E27FC236}">
                <a16:creationId xmlns:a16="http://schemas.microsoft.com/office/drawing/2014/main" id="{B8A8200D-B8C0-4C51-98A4-DA49291831DD}"/>
              </a:ext>
            </a:extLst>
          </p:cNvPr>
          <p:cNvGrpSpPr/>
          <p:nvPr/>
        </p:nvGrpSpPr>
        <p:grpSpPr>
          <a:xfrm>
            <a:off x="1326531" y="1423756"/>
            <a:ext cx="592184" cy="644453"/>
            <a:chOff x="1326531" y="1423756"/>
            <a:chExt cx="592184" cy="644453"/>
          </a:xfrm>
        </p:grpSpPr>
        <p:sp>
          <p:nvSpPr>
            <p:cNvPr id="25" name="Oval 24">
              <a:extLst>
                <a:ext uri="{FF2B5EF4-FFF2-40B4-BE49-F238E27FC236}">
                  <a16:creationId xmlns:a16="http://schemas.microsoft.com/office/drawing/2014/main" id="{B40D9A05-2D15-574A-BDF2-DAEF64EF6C93}"/>
                </a:ext>
              </a:extLst>
            </p:cNvPr>
            <p:cNvSpPr/>
            <p:nvPr/>
          </p:nvSpPr>
          <p:spPr>
            <a:xfrm>
              <a:off x="1326531" y="1423756"/>
              <a:ext cx="462254" cy="46225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pic>
          <p:nvPicPr>
            <p:cNvPr id="23" name="ball_icon_eda" descr="Apresentação com gráfico de barras com preenchimento sólido">
              <a:extLst>
                <a:ext uri="{FF2B5EF4-FFF2-40B4-BE49-F238E27FC236}">
                  <a16:creationId xmlns:a16="http://schemas.microsoft.com/office/drawing/2014/main" id="{4098B06B-8BC5-47F3-B42F-D7CEEE5DE8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86715" y="1636209"/>
              <a:ext cx="432000" cy="432000"/>
            </a:xfrm>
            <a:prstGeom prst="rect">
              <a:avLst/>
            </a:prstGeom>
          </p:spPr>
        </p:pic>
      </p:grpSp>
      <p:grpSp>
        <p:nvGrpSpPr>
          <p:cNvPr id="11" name="Agrupar 10">
            <a:extLst>
              <a:ext uri="{FF2B5EF4-FFF2-40B4-BE49-F238E27FC236}">
                <a16:creationId xmlns:a16="http://schemas.microsoft.com/office/drawing/2014/main" id="{092EE5A8-EDE2-4B7A-9793-BD7F2785E535}"/>
              </a:ext>
            </a:extLst>
          </p:cNvPr>
          <p:cNvGrpSpPr/>
          <p:nvPr/>
        </p:nvGrpSpPr>
        <p:grpSpPr>
          <a:xfrm>
            <a:off x="4966179" y="1423756"/>
            <a:ext cx="554815" cy="634221"/>
            <a:chOff x="4966179" y="1423756"/>
            <a:chExt cx="554815" cy="634221"/>
          </a:xfrm>
        </p:grpSpPr>
        <p:sp>
          <p:nvSpPr>
            <p:cNvPr id="42" name="Oval 41">
              <a:extLst>
                <a:ext uri="{FF2B5EF4-FFF2-40B4-BE49-F238E27FC236}">
                  <a16:creationId xmlns:a16="http://schemas.microsoft.com/office/drawing/2014/main" id="{9F323D62-6E85-EF41-976D-9103E64056A5}"/>
                </a:ext>
              </a:extLst>
            </p:cNvPr>
            <p:cNvSpPr/>
            <p:nvPr/>
          </p:nvSpPr>
          <p:spPr>
            <a:xfrm>
              <a:off x="4966179" y="1423756"/>
              <a:ext cx="462254" cy="46225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pic>
          <p:nvPicPr>
            <p:cNvPr id="8" name="Gráfico 7" descr="Pêndulo de Newton com preenchimento sólido">
              <a:extLst>
                <a:ext uri="{FF2B5EF4-FFF2-40B4-BE49-F238E27FC236}">
                  <a16:creationId xmlns:a16="http://schemas.microsoft.com/office/drawing/2014/main" id="{61BA793F-FAD4-425A-873B-92213D8DCE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88994" y="1625977"/>
              <a:ext cx="432000" cy="432000"/>
            </a:xfrm>
            <a:prstGeom prst="rect">
              <a:avLst/>
            </a:prstGeom>
          </p:spPr>
        </p:pic>
      </p:grpSp>
      <p:grpSp>
        <p:nvGrpSpPr>
          <p:cNvPr id="15" name="Agrupar 14">
            <a:extLst>
              <a:ext uri="{FF2B5EF4-FFF2-40B4-BE49-F238E27FC236}">
                <a16:creationId xmlns:a16="http://schemas.microsoft.com/office/drawing/2014/main" id="{E8E99E80-367A-4A38-A10E-7798244E45C0}"/>
              </a:ext>
            </a:extLst>
          </p:cNvPr>
          <p:cNvGrpSpPr/>
          <p:nvPr/>
        </p:nvGrpSpPr>
        <p:grpSpPr>
          <a:xfrm>
            <a:off x="8598712" y="1423756"/>
            <a:ext cx="551396" cy="557150"/>
            <a:chOff x="8598712" y="1423756"/>
            <a:chExt cx="551396" cy="557150"/>
          </a:xfrm>
        </p:grpSpPr>
        <p:sp>
          <p:nvSpPr>
            <p:cNvPr id="46" name="Oval 45">
              <a:extLst>
                <a:ext uri="{FF2B5EF4-FFF2-40B4-BE49-F238E27FC236}">
                  <a16:creationId xmlns:a16="http://schemas.microsoft.com/office/drawing/2014/main" id="{990B5BDF-0335-B944-8411-9DF746C8B610}"/>
                </a:ext>
              </a:extLst>
            </p:cNvPr>
            <p:cNvSpPr/>
            <p:nvPr/>
          </p:nvSpPr>
          <p:spPr>
            <a:xfrm>
              <a:off x="8598712" y="1423756"/>
              <a:ext cx="462254" cy="46225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pic>
          <p:nvPicPr>
            <p:cNvPr id="13" name="Gráfico 12" descr="Distintivo: seguir com preenchimento sólido">
              <a:extLst>
                <a:ext uri="{FF2B5EF4-FFF2-40B4-BE49-F238E27FC236}">
                  <a16:creationId xmlns:a16="http://schemas.microsoft.com/office/drawing/2014/main" id="{72734079-D63F-4BB8-B247-B4C747494E4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18108" y="1548906"/>
              <a:ext cx="432000" cy="432000"/>
            </a:xfrm>
            <a:prstGeom prst="rect">
              <a:avLst/>
            </a:prstGeom>
          </p:spPr>
        </p:pic>
      </p:grpSp>
      <p:grpSp>
        <p:nvGrpSpPr>
          <p:cNvPr id="21" name="Group 20">
            <a:extLst>
              <a:ext uri="{FF2B5EF4-FFF2-40B4-BE49-F238E27FC236}">
                <a16:creationId xmlns:a16="http://schemas.microsoft.com/office/drawing/2014/main" id="{D222CD77-71AE-0048-8CB0-4C8285679E82}"/>
              </a:ext>
            </a:extLst>
          </p:cNvPr>
          <p:cNvGrpSpPr/>
          <p:nvPr/>
        </p:nvGrpSpPr>
        <p:grpSpPr>
          <a:xfrm>
            <a:off x="11010789" y="152400"/>
            <a:ext cx="1161712" cy="6580430"/>
            <a:chOff x="11010789" y="152400"/>
            <a:chExt cx="1161712" cy="6580430"/>
          </a:xfrm>
        </p:grpSpPr>
        <p:sp>
          <p:nvSpPr>
            <p:cNvPr id="24" name="CaixaDeTexto 189">
              <a:extLst>
                <a:ext uri="{FF2B5EF4-FFF2-40B4-BE49-F238E27FC236}">
                  <a16:creationId xmlns:a16="http://schemas.microsoft.com/office/drawing/2014/main" id="{3D188A5B-DBFC-6D44-B2E2-9B1290098790}"/>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26" name="Picture 25">
              <a:extLst>
                <a:ext uri="{FF2B5EF4-FFF2-40B4-BE49-F238E27FC236}">
                  <a16:creationId xmlns:a16="http://schemas.microsoft.com/office/drawing/2014/main" id="{1F2C632A-EAFD-4D43-AA46-6E45D07C45ED}"/>
                </a:ext>
              </a:extLst>
            </p:cNvPr>
            <p:cNvPicPr>
              <a:picLocks noChangeAspect="1"/>
            </p:cNvPicPr>
            <p:nvPr/>
          </p:nvPicPr>
          <p:blipFill>
            <a:blip r:embed="rId9"/>
            <a:srcRect/>
            <a:stretch/>
          </p:blipFill>
          <p:spPr>
            <a:xfrm>
              <a:off x="11010789" y="152400"/>
              <a:ext cx="1074776" cy="389895"/>
            </a:xfrm>
            <a:prstGeom prst="rect">
              <a:avLst/>
            </a:prstGeom>
          </p:spPr>
        </p:pic>
      </p:grpSp>
    </p:spTree>
    <p:extLst>
      <p:ext uri="{BB962C8B-B14F-4D97-AF65-F5344CB8AC3E}">
        <p14:creationId xmlns:p14="http://schemas.microsoft.com/office/powerpoint/2010/main" val="2019051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063556-7B95-466F-929C-3811BDDCF54A}"/>
              </a:ext>
            </a:extLst>
          </p:cNvPr>
          <p:cNvSpPr txBox="1"/>
          <p:nvPr/>
        </p:nvSpPr>
        <p:spPr>
          <a:xfrm>
            <a:off x="1321284" y="2058338"/>
            <a:ext cx="2996716" cy="58548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dirty="0">
                <a:solidFill>
                  <a:srgbClr val="00151E"/>
                </a:solidFill>
                <a:latin typeface="Segoe UI" panose="020B0502040204020203" pitchFamily="34" charset="0"/>
                <a:cs typeface="Segoe UI" panose="020B0502040204020203" pitchFamily="34" charset="0"/>
              </a:rPr>
              <a:t>The best way to work and transform a feature.</a:t>
            </a:r>
            <a:endPar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B247E102-CE02-4BE9-9C76-BD55F7D527E4}"/>
              </a:ext>
            </a:extLst>
          </p:cNvPr>
          <p:cNvSpPr txBox="1"/>
          <p:nvPr/>
        </p:nvSpPr>
        <p:spPr>
          <a:xfrm>
            <a:off x="1343025" y="3243723"/>
            <a:ext cx="3241675" cy="2776016"/>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Do we use </a:t>
            </a:r>
            <a:r>
              <a:rPr kumimoji="0" lang="en-US" sz="14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MinMax</a:t>
            </a: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Standard Scale or Log a feature?</a:t>
            </a:r>
          </a:p>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Should we apply binning? Quantiles or Tree based bins?</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How do we handle many new features, highly correlated between themselves?</a:t>
            </a:r>
          </a:p>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How to choose the </a:t>
            </a:r>
            <a:r>
              <a:rPr lang="en-US" sz="1400" dirty="0">
                <a:solidFill>
                  <a:srgbClr val="00151E"/>
                </a:solidFill>
                <a:latin typeface="Segoe UI Light" panose="020B0502040204020203" pitchFamily="34" charset="0"/>
                <a:cs typeface="Segoe UI Light" panose="020B0502040204020203" pitchFamily="34" charset="0"/>
              </a:rPr>
              <a:t>appropriate features to feed into models posteriorly?</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p:txBody>
      </p:sp>
      <p:sp>
        <p:nvSpPr>
          <p:cNvPr id="6" name="TextBox 5">
            <a:extLst>
              <a:ext uri="{FF2B5EF4-FFF2-40B4-BE49-F238E27FC236}">
                <a16:creationId xmlns:a16="http://schemas.microsoft.com/office/drawing/2014/main" id="{A4F9CF25-9D7D-4EE6-BC79-7DE7F7288349}"/>
              </a:ext>
            </a:extLst>
          </p:cNvPr>
          <p:cNvSpPr txBox="1"/>
          <p:nvPr/>
        </p:nvSpPr>
        <p:spPr>
          <a:xfrm>
            <a:off x="4976813" y="2058338"/>
            <a:ext cx="2996716" cy="58548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Select features that reflect our needs.</a:t>
            </a:r>
          </a:p>
        </p:txBody>
      </p:sp>
      <p:sp>
        <p:nvSpPr>
          <p:cNvPr id="7" name="TextBox 6">
            <a:extLst>
              <a:ext uri="{FF2B5EF4-FFF2-40B4-BE49-F238E27FC236}">
                <a16:creationId xmlns:a16="http://schemas.microsoft.com/office/drawing/2014/main" id="{1C507BF8-B5B8-48B0-BE31-9193F9A65367}"/>
              </a:ext>
            </a:extLst>
          </p:cNvPr>
          <p:cNvSpPr txBox="1"/>
          <p:nvPr/>
        </p:nvSpPr>
        <p:spPr>
          <a:xfrm>
            <a:off x="5000418" y="3243723"/>
            <a:ext cx="2814637" cy="250472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How do we search for these? </a:t>
            </a:r>
            <a:r>
              <a:rPr lang="en-US" sz="1400" dirty="0">
                <a:solidFill>
                  <a:srgbClr val="00151E"/>
                </a:solidFill>
                <a:latin typeface="Segoe UI Light" panose="020B0502040204020203" pitchFamily="34" charset="0"/>
                <a:cs typeface="Segoe UI Light" panose="020B0502040204020203" pitchFamily="34" charset="0"/>
              </a:rPr>
              <a:t>Intuition or with a methodology?</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Is the evaluation of these qualities reflected on the model segments?</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How do we define a quality threshold to stop searching for better features?</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p:txBody>
      </p:sp>
      <p:sp>
        <p:nvSpPr>
          <p:cNvPr id="9" name="TextBox 8">
            <a:extLst>
              <a:ext uri="{FF2B5EF4-FFF2-40B4-BE49-F238E27FC236}">
                <a16:creationId xmlns:a16="http://schemas.microsoft.com/office/drawing/2014/main" id="{888C2B7A-90B2-40AE-8CC7-49C28DBF004F}"/>
              </a:ext>
            </a:extLst>
          </p:cNvPr>
          <p:cNvSpPr txBox="1"/>
          <p:nvPr/>
        </p:nvSpPr>
        <p:spPr>
          <a:xfrm>
            <a:off x="8610601" y="2058338"/>
            <a:ext cx="2814637" cy="58548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dirty="0">
                <a:solidFill>
                  <a:srgbClr val="00151E"/>
                </a:solidFill>
                <a:latin typeface="Segoe UI" panose="020B0502040204020203" pitchFamily="34" charset="0"/>
                <a:cs typeface="Segoe UI" panose="020B0502040204020203" pitchFamily="34" charset="0"/>
              </a:rPr>
              <a:t>Build models that answer our needs.</a:t>
            </a:r>
            <a:endPar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endParaRPr>
          </a:p>
        </p:txBody>
      </p:sp>
      <p:sp>
        <p:nvSpPr>
          <p:cNvPr id="10" name="TextBox 9">
            <a:extLst>
              <a:ext uri="{FF2B5EF4-FFF2-40B4-BE49-F238E27FC236}">
                <a16:creationId xmlns:a16="http://schemas.microsoft.com/office/drawing/2014/main" id="{BEA6F897-B28D-47D9-9D56-731F429EA125}"/>
              </a:ext>
            </a:extLst>
          </p:cNvPr>
          <p:cNvSpPr txBox="1"/>
          <p:nvPr/>
        </p:nvSpPr>
        <p:spPr>
          <a:xfrm>
            <a:off x="8610601" y="3243723"/>
            <a:ext cx="2814637" cy="2222019"/>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What metrics to use to evaluate the quality of the segments?</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Which models should we try to use in our experiments?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When can we say a model is good enough to deliver?</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How do we deliver this model?</a:t>
            </a:r>
          </a:p>
        </p:txBody>
      </p:sp>
      <p:sp>
        <p:nvSpPr>
          <p:cNvPr id="18" name="TextBox 17">
            <a:extLst>
              <a:ext uri="{FF2B5EF4-FFF2-40B4-BE49-F238E27FC236}">
                <a16:creationId xmlns:a16="http://schemas.microsoft.com/office/drawing/2014/main" id="{52C7A491-E92A-4014-AA92-0371F64F899A}"/>
              </a:ext>
            </a:extLst>
          </p:cNvPr>
          <p:cNvSpPr txBox="1"/>
          <p:nvPr/>
        </p:nvSpPr>
        <p:spPr>
          <a:xfrm>
            <a:off x="5637490" y="1673375"/>
            <a:ext cx="2058710" cy="268087"/>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10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Selection</a:t>
            </a:r>
            <a:r>
              <a:rPr kumimoji="0" lang="en-US" sz="1200" b="0" i="0" u="none" strike="noStrike" kern="1200" cap="none" spc="100" normalizeH="0" baseline="0" noProof="0" dirty="0">
                <a:ln>
                  <a:noFill/>
                </a:ln>
                <a:solidFill>
                  <a:srgbClr val="2E2D2B"/>
                </a:solidFill>
                <a:effectLst/>
                <a:uLnTx/>
                <a:uFillTx/>
                <a:latin typeface="Helvetica Neue Moyen" charset="0"/>
                <a:ea typeface="+mn-ea"/>
                <a:cs typeface="Helvetica Neue Normal" charset="0"/>
              </a:rPr>
              <a:t> </a:t>
            </a:r>
          </a:p>
        </p:txBody>
      </p:sp>
      <p:sp>
        <p:nvSpPr>
          <p:cNvPr id="19" name="TextBox 18">
            <a:extLst>
              <a:ext uri="{FF2B5EF4-FFF2-40B4-BE49-F238E27FC236}">
                <a16:creationId xmlns:a16="http://schemas.microsoft.com/office/drawing/2014/main" id="{2CF24C50-C927-4875-9B46-0CAF034F1036}"/>
              </a:ext>
            </a:extLst>
          </p:cNvPr>
          <p:cNvSpPr txBox="1"/>
          <p:nvPr/>
        </p:nvSpPr>
        <p:spPr>
          <a:xfrm>
            <a:off x="9315401" y="1653296"/>
            <a:ext cx="2114550" cy="268087"/>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10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Models</a:t>
            </a:r>
            <a:endParaRPr kumimoji="0" lang="fr-FR" sz="1200" b="0" i="0" u="none" strike="noStrike" kern="1200" cap="none" spc="100" normalizeH="0" baseline="0" noProof="0" dirty="0">
              <a:ln>
                <a:noFill/>
              </a:ln>
              <a:solidFill>
                <a:srgbClr val="2E2D2B"/>
              </a:solidFill>
              <a:effectLst/>
              <a:uLnTx/>
              <a:uFillTx/>
              <a:latin typeface="Helvetica Neue Moyen" charset="0"/>
              <a:ea typeface="+mn-ea"/>
              <a:cs typeface="Helvetica Neue Normal" charset="0"/>
            </a:endParaRPr>
          </a:p>
        </p:txBody>
      </p:sp>
      <p:sp>
        <p:nvSpPr>
          <p:cNvPr id="17" name="TextBox 16">
            <a:extLst>
              <a:ext uri="{FF2B5EF4-FFF2-40B4-BE49-F238E27FC236}">
                <a16:creationId xmlns:a16="http://schemas.microsoft.com/office/drawing/2014/main" id="{F82BAFFC-7EA8-4959-A269-293249BACA4D}"/>
              </a:ext>
            </a:extLst>
          </p:cNvPr>
          <p:cNvSpPr txBox="1"/>
          <p:nvPr/>
        </p:nvSpPr>
        <p:spPr>
          <a:xfrm>
            <a:off x="2048645" y="1642648"/>
            <a:ext cx="1809750" cy="268087"/>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100" normalizeH="0" baseline="0" noProof="0" dirty="0">
                <a:ln>
                  <a:noFill/>
                </a:ln>
                <a:solidFill>
                  <a:srgbClr val="2E2D2B"/>
                </a:solidFill>
                <a:effectLst/>
                <a:uLnTx/>
                <a:uFillTx/>
                <a:latin typeface="Segoe UI" panose="020B0502040204020203" pitchFamily="34" charset="0"/>
                <a:ea typeface="+mn-ea"/>
                <a:cs typeface="Segoe UI" panose="020B0502040204020203" pitchFamily="34" charset="0"/>
              </a:rPr>
              <a:t>Engineering</a:t>
            </a:r>
            <a:endParaRPr kumimoji="0" lang="fr-FR" sz="1600" b="1" i="0" u="none" strike="noStrike" kern="1200" cap="none" spc="100" normalizeH="0" baseline="0" noProof="0" dirty="0">
              <a:ln>
                <a:noFill/>
              </a:ln>
              <a:solidFill>
                <a:srgbClr val="2E2D2B"/>
              </a:solidFill>
              <a:effectLst/>
              <a:uLnTx/>
              <a:uFillTx/>
              <a:latin typeface="Segoe UI" panose="020B0502040204020203" pitchFamily="34" charset="0"/>
              <a:ea typeface="+mn-ea"/>
              <a:cs typeface="Segoe UI" panose="020B0502040204020203" pitchFamily="34" charset="0"/>
            </a:endParaRPr>
          </a:p>
        </p:txBody>
      </p:sp>
      <p:grpSp>
        <p:nvGrpSpPr>
          <p:cNvPr id="3" name="Agrupar 2">
            <a:extLst>
              <a:ext uri="{FF2B5EF4-FFF2-40B4-BE49-F238E27FC236}">
                <a16:creationId xmlns:a16="http://schemas.microsoft.com/office/drawing/2014/main" id="{9B1D647A-4B46-45B8-9299-4C97731FA10D}"/>
              </a:ext>
            </a:extLst>
          </p:cNvPr>
          <p:cNvGrpSpPr/>
          <p:nvPr/>
        </p:nvGrpSpPr>
        <p:grpSpPr>
          <a:xfrm>
            <a:off x="1326531" y="1423756"/>
            <a:ext cx="613353" cy="577673"/>
            <a:chOff x="1326531" y="1423756"/>
            <a:chExt cx="613353" cy="577673"/>
          </a:xfrm>
        </p:grpSpPr>
        <p:sp>
          <p:nvSpPr>
            <p:cNvPr id="25" name="Oval 24">
              <a:extLst>
                <a:ext uri="{FF2B5EF4-FFF2-40B4-BE49-F238E27FC236}">
                  <a16:creationId xmlns:a16="http://schemas.microsoft.com/office/drawing/2014/main" id="{B40D9A05-2D15-574A-BDF2-DAEF64EF6C93}"/>
                </a:ext>
              </a:extLst>
            </p:cNvPr>
            <p:cNvSpPr/>
            <p:nvPr/>
          </p:nvSpPr>
          <p:spPr>
            <a:xfrm>
              <a:off x="1326531" y="1423756"/>
              <a:ext cx="462254" cy="46225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pic>
          <p:nvPicPr>
            <p:cNvPr id="27" name="ball_icon_fe" descr="Chave inglesa com preenchimento sólido">
              <a:extLst>
                <a:ext uri="{FF2B5EF4-FFF2-40B4-BE49-F238E27FC236}">
                  <a16:creationId xmlns:a16="http://schemas.microsoft.com/office/drawing/2014/main" id="{BF5AA563-CDFC-4C50-AF60-FB03F444A7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45114" y="1511680"/>
              <a:ext cx="494770" cy="489749"/>
            </a:xfrm>
            <a:prstGeom prst="rect">
              <a:avLst/>
            </a:prstGeom>
          </p:spPr>
        </p:pic>
      </p:grpSp>
      <p:grpSp>
        <p:nvGrpSpPr>
          <p:cNvPr id="12" name="Agrupar 11">
            <a:extLst>
              <a:ext uri="{FF2B5EF4-FFF2-40B4-BE49-F238E27FC236}">
                <a16:creationId xmlns:a16="http://schemas.microsoft.com/office/drawing/2014/main" id="{49003C3B-0339-4E56-B2F9-350DCCF8FBEB}"/>
              </a:ext>
            </a:extLst>
          </p:cNvPr>
          <p:cNvGrpSpPr/>
          <p:nvPr/>
        </p:nvGrpSpPr>
        <p:grpSpPr>
          <a:xfrm>
            <a:off x="4966179" y="1423756"/>
            <a:ext cx="501231" cy="655323"/>
            <a:chOff x="4966179" y="1423756"/>
            <a:chExt cx="501231" cy="655323"/>
          </a:xfrm>
        </p:grpSpPr>
        <p:sp>
          <p:nvSpPr>
            <p:cNvPr id="42" name="Oval 41">
              <a:extLst>
                <a:ext uri="{FF2B5EF4-FFF2-40B4-BE49-F238E27FC236}">
                  <a16:creationId xmlns:a16="http://schemas.microsoft.com/office/drawing/2014/main" id="{9F323D62-6E85-EF41-976D-9103E64056A5}"/>
                </a:ext>
              </a:extLst>
            </p:cNvPr>
            <p:cNvSpPr/>
            <p:nvPr/>
          </p:nvSpPr>
          <p:spPr>
            <a:xfrm>
              <a:off x="4966179" y="1423756"/>
              <a:ext cx="462254" cy="46225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pic>
          <p:nvPicPr>
            <p:cNvPr id="28" name="fs_icon" descr="Filtrar com preenchimento sólido">
              <a:extLst>
                <a:ext uri="{FF2B5EF4-FFF2-40B4-BE49-F238E27FC236}">
                  <a16:creationId xmlns:a16="http://schemas.microsoft.com/office/drawing/2014/main" id="{23CB9561-E1D8-450D-8903-04CC3E4D62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00418" y="1616825"/>
              <a:ext cx="466992" cy="462254"/>
            </a:xfrm>
            <a:prstGeom prst="rect">
              <a:avLst/>
            </a:prstGeom>
          </p:spPr>
        </p:pic>
      </p:grpSp>
      <p:grpSp>
        <p:nvGrpSpPr>
          <p:cNvPr id="14" name="Agrupar 13">
            <a:extLst>
              <a:ext uri="{FF2B5EF4-FFF2-40B4-BE49-F238E27FC236}">
                <a16:creationId xmlns:a16="http://schemas.microsoft.com/office/drawing/2014/main" id="{86E224ED-2DAF-4903-AF14-08D0A9C46AD3}"/>
              </a:ext>
            </a:extLst>
          </p:cNvPr>
          <p:cNvGrpSpPr/>
          <p:nvPr/>
        </p:nvGrpSpPr>
        <p:grpSpPr>
          <a:xfrm>
            <a:off x="8598712" y="1423756"/>
            <a:ext cx="589657" cy="621686"/>
            <a:chOff x="8598712" y="1423756"/>
            <a:chExt cx="589657" cy="621686"/>
          </a:xfrm>
        </p:grpSpPr>
        <p:sp>
          <p:nvSpPr>
            <p:cNvPr id="46" name="Oval 45">
              <a:extLst>
                <a:ext uri="{FF2B5EF4-FFF2-40B4-BE49-F238E27FC236}">
                  <a16:creationId xmlns:a16="http://schemas.microsoft.com/office/drawing/2014/main" id="{990B5BDF-0335-B944-8411-9DF746C8B610}"/>
                </a:ext>
              </a:extLst>
            </p:cNvPr>
            <p:cNvSpPr/>
            <p:nvPr/>
          </p:nvSpPr>
          <p:spPr>
            <a:xfrm>
              <a:off x="8598712" y="1423756"/>
              <a:ext cx="462254" cy="46225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pic>
          <p:nvPicPr>
            <p:cNvPr id="29" name="mt_icon" descr="Labirinto com preenchimento sólido">
              <a:extLst>
                <a:ext uri="{FF2B5EF4-FFF2-40B4-BE49-F238E27FC236}">
                  <a16:creationId xmlns:a16="http://schemas.microsoft.com/office/drawing/2014/main" id="{7C1B4267-9580-4E6A-9DC8-6A6FDB3DB02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72162" y="1529235"/>
              <a:ext cx="516207" cy="516207"/>
            </a:xfrm>
            <a:prstGeom prst="rect">
              <a:avLst/>
            </a:prstGeom>
          </p:spPr>
        </p:pic>
      </p:grpSp>
      <p:grpSp>
        <p:nvGrpSpPr>
          <p:cNvPr id="21" name="Group 20">
            <a:extLst>
              <a:ext uri="{FF2B5EF4-FFF2-40B4-BE49-F238E27FC236}">
                <a16:creationId xmlns:a16="http://schemas.microsoft.com/office/drawing/2014/main" id="{D222CD77-71AE-0048-8CB0-4C8285679E82}"/>
              </a:ext>
            </a:extLst>
          </p:cNvPr>
          <p:cNvGrpSpPr/>
          <p:nvPr/>
        </p:nvGrpSpPr>
        <p:grpSpPr>
          <a:xfrm>
            <a:off x="11010789" y="152400"/>
            <a:ext cx="1161712" cy="6580430"/>
            <a:chOff x="11010789" y="152400"/>
            <a:chExt cx="1161712" cy="6580430"/>
          </a:xfrm>
        </p:grpSpPr>
        <p:sp>
          <p:nvSpPr>
            <p:cNvPr id="24" name="CaixaDeTexto 189">
              <a:extLst>
                <a:ext uri="{FF2B5EF4-FFF2-40B4-BE49-F238E27FC236}">
                  <a16:creationId xmlns:a16="http://schemas.microsoft.com/office/drawing/2014/main" id="{3D188A5B-DBFC-6D44-B2E2-9B1290098790}"/>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26" name="Picture 25">
              <a:extLst>
                <a:ext uri="{FF2B5EF4-FFF2-40B4-BE49-F238E27FC236}">
                  <a16:creationId xmlns:a16="http://schemas.microsoft.com/office/drawing/2014/main" id="{1F2C632A-EAFD-4D43-AA46-6E45D07C45ED}"/>
                </a:ext>
              </a:extLst>
            </p:cNvPr>
            <p:cNvPicPr>
              <a:picLocks noChangeAspect="1"/>
            </p:cNvPicPr>
            <p:nvPr/>
          </p:nvPicPr>
          <p:blipFill>
            <a:blip r:embed="rId9"/>
            <a:srcRect/>
            <a:stretch/>
          </p:blipFill>
          <p:spPr>
            <a:xfrm>
              <a:off x="11010789" y="152400"/>
              <a:ext cx="1074776" cy="389895"/>
            </a:xfrm>
            <a:prstGeom prst="rect">
              <a:avLst/>
            </a:prstGeom>
          </p:spPr>
        </p:pic>
      </p:grpSp>
    </p:spTree>
    <p:extLst>
      <p:ext uri="{BB962C8B-B14F-4D97-AF65-F5344CB8AC3E}">
        <p14:creationId xmlns:p14="http://schemas.microsoft.com/office/powerpoint/2010/main" val="200220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978B0A-237C-5446-BA8E-8F82C755951D}"/>
              </a:ext>
            </a:extLst>
          </p:cNvPr>
          <p:cNvPicPr>
            <a:picLocks noChangeAspect="1"/>
          </p:cNvPicPr>
          <p:nvPr/>
        </p:nvPicPr>
        <p:blipFill rotWithShape="1">
          <a:blip r:embed="rId2"/>
          <a:srcRect l="11029"/>
          <a:stretch/>
        </p:blipFill>
        <p:spPr>
          <a:xfrm>
            <a:off x="-152400" y="-16048"/>
            <a:ext cx="12447554" cy="6995222"/>
          </a:xfrm>
          <a:prstGeom prst="rect">
            <a:avLst/>
          </a:prstGeom>
        </p:spPr>
      </p:pic>
      <p:sp>
        <p:nvSpPr>
          <p:cNvPr id="19" name="TextBox 18">
            <a:extLst>
              <a:ext uri="{FF2B5EF4-FFF2-40B4-BE49-F238E27FC236}">
                <a16:creationId xmlns:a16="http://schemas.microsoft.com/office/drawing/2014/main" id="{20EC8096-1ECF-BA4E-B1E3-2BB08214B404}"/>
              </a:ext>
            </a:extLst>
          </p:cNvPr>
          <p:cNvSpPr txBox="1"/>
          <p:nvPr/>
        </p:nvSpPr>
        <p:spPr>
          <a:xfrm>
            <a:off x="2687960" y="3204275"/>
            <a:ext cx="5001813" cy="646331"/>
          </a:xfrm>
          <a:prstGeom prst="rect">
            <a:avLst/>
          </a:prstGeom>
          <a:noFill/>
        </p:spPr>
        <p:txBody>
          <a:bodyPr wrap="square" lIns="0" rtlCol="0" anchor="t">
            <a:spAutoFit/>
          </a:bodyPr>
          <a:lstStyle/>
          <a:p>
            <a:r>
              <a:rPr lang="en-GB" sz="3600" b="1" dirty="0">
                <a:solidFill>
                  <a:srgbClr val="FFFFFF"/>
                </a:solidFill>
                <a:latin typeface="Segoe UI" panose="020B0502040204020203" pitchFamily="34" charset="0"/>
                <a:cs typeface="Segoe UI" panose="020B0502040204020203" pitchFamily="34" charset="0"/>
              </a:rPr>
              <a:t>Client Segmentation</a:t>
            </a:r>
          </a:p>
        </p:txBody>
      </p:sp>
      <p:sp>
        <p:nvSpPr>
          <p:cNvPr id="20" name="Retângulo 89">
            <a:extLst>
              <a:ext uri="{FF2B5EF4-FFF2-40B4-BE49-F238E27FC236}">
                <a16:creationId xmlns:a16="http://schemas.microsoft.com/office/drawing/2014/main" id="{101E19D1-338C-014B-8798-D158A71BECF5}"/>
              </a:ext>
            </a:extLst>
          </p:cNvPr>
          <p:cNvSpPr/>
          <p:nvPr/>
        </p:nvSpPr>
        <p:spPr>
          <a:xfrm>
            <a:off x="2549873" y="3083530"/>
            <a:ext cx="5285079" cy="84649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sp>
        <p:nvSpPr>
          <p:cNvPr id="27" name="Retângulo 103">
            <a:extLst>
              <a:ext uri="{FF2B5EF4-FFF2-40B4-BE49-F238E27FC236}">
                <a16:creationId xmlns:a16="http://schemas.microsoft.com/office/drawing/2014/main" id="{7F9F2E96-04A7-6C45-A6D2-54B5EEC40404}"/>
              </a:ext>
            </a:extLst>
          </p:cNvPr>
          <p:cNvSpPr/>
          <p:nvPr/>
        </p:nvSpPr>
        <p:spPr>
          <a:xfrm>
            <a:off x="8001554" y="3505200"/>
            <a:ext cx="1776740" cy="433341"/>
          </a:xfrm>
          <a:prstGeom prst="rect">
            <a:avLst/>
          </a:prstGeom>
          <a:blipFill dpi="0" rotWithShape="1">
            <a:blip r:embed="rId3">
              <a:alphaModFix amt="8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sp>
        <p:nvSpPr>
          <p:cNvPr id="28" name="CaixaDeTexto 105">
            <a:extLst>
              <a:ext uri="{FF2B5EF4-FFF2-40B4-BE49-F238E27FC236}">
                <a16:creationId xmlns:a16="http://schemas.microsoft.com/office/drawing/2014/main" id="{572D7C52-1031-F64A-80E0-9E56FE5338DC}"/>
              </a:ext>
            </a:extLst>
          </p:cNvPr>
          <p:cNvSpPr txBox="1"/>
          <p:nvPr/>
        </p:nvSpPr>
        <p:spPr>
          <a:xfrm>
            <a:off x="8027513" y="3590235"/>
            <a:ext cx="1614614" cy="286232"/>
          </a:xfrm>
          <a:prstGeom prst="rect">
            <a:avLst/>
          </a:prstGeom>
          <a:noFill/>
        </p:spPr>
        <p:txBody>
          <a:bodyPr wrap="square" rtlCol="0" anchor="ctr">
            <a:spAutoFit/>
          </a:bodyPr>
          <a:lstStyle/>
          <a:p>
            <a:pPr algn="r">
              <a:lnSpc>
                <a:spcPct val="90000"/>
              </a:lnSpc>
            </a:pPr>
            <a:r>
              <a:rPr lang="en-US" sz="1400" spc="300" dirty="0">
                <a:solidFill>
                  <a:schemeClr val="tx2">
                    <a:lumMod val="20000"/>
                    <a:lumOff val="80000"/>
                  </a:schemeClr>
                </a:solidFill>
                <a:latin typeface="Segoe UI" panose="020B0502040204020203" pitchFamily="34" charset="0"/>
                <a:ea typeface="Batang" panose="020B0503020000020004" pitchFamily="18" charset="-127"/>
                <a:cs typeface="Segoe UI" panose="020B0502040204020203" pitchFamily="34" charset="0"/>
              </a:rPr>
              <a:t>19/04/2022</a:t>
            </a:r>
          </a:p>
        </p:txBody>
      </p:sp>
      <p:sp>
        <p:nvSpPr>
          <p:cNvPr id="15" name="Retângulo 103">
            <a:extLst>
              <a:ext uri="{FF2B5EF4-FFF2-40B4-BE49-F238E27FC236}">
                <a16:creationId xmlns:a16="http://schemas.microsoft.com/office/drawing/2014/main" id="{0527D531-4259-B040-BCC8-D69941595957}"/>
              </a:ext>
            </a:extLst>
          </p:cNvPr>
          <p:cNvSpPr/>
          <p:nvPr/>
        </p:nvSpPr>
        <p:spPr>
          <a:xfrm>
            <a:off x="2488547" y="3937356"/>
            <a:ext cx="5407729" cy="321079"/>
          </a:xfrm>
          <a:prstGeom prst="rect">
            <a:avLst/>
          </a:prstGeom>
          <a:gradFill flip="none" rotWithShape="1">
            <a:gsLst>
              <a:gs pos="5000">
                <a:srgbClr val="02151B"/>
              </a:gs>
              <a:gs pos="36500">
                <a:srgbClr val="010B1E">
                  <a:alpha val="11000"/>
                </a:srgbClr>
              </a:gs>
              <a:gs pos="80000">
                <a:srgbClr val="000021">
                  <a:alpha val="29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sp>
        <p:nvSpPr>
          <p:cNvPr id="14" name="CaixaDeTexto 97">
            <a:extLst>
              <a:ext uri="{FF2B5EF4-FFF2-40B4-BE49-F238E27FC236}">
                <a16:creationId xmlns:a16="http://schemas.microsoft.com/office/drawing/2014/main" id="{A6676E88-3930-FD47-846E-8E3660B1B1E0}"/>
              </a:ext>
            </a:extLst>
          </p:cNvPr>
          <p:cNvSpPr txBox="1"/>
          <p:nvPr/>
        </p:nvSpPr>
        <p:spPr>
          <a:xfrm>
            <a:off x="2488547" y="3941475"/>
            <a:ext cx="5603527" cy="341632"/>
          </a:xfrm>
          <a:prstGeom prst="rect">
            <a:avLst/>
          </a:prstGeom>
          <a:noFill/>
        </p:spPr>
        <p:txBody>
          <a:bodyPr wrap="square" rtlCol="0" anchor="ctr">
            <a:spAutoFit/>
          </a:bodyPr>
          <a:lstStyle/>
          <a:p>
            <a:pPr>
              <a:lnSpc>
                <a:spcPct val="90000"/>
              </a:lnSpc>
            </a:pPr>
            <a:r>
              <a:rPr lang="en-US" dirty="0">
                <a:solidFill>
                  <a:schemeClr val="bg1"/>
                </a:solidFill>
                <a:latin typeface="Segoe UI Light" panose="020B0502040204020203" pitchFamily="34" charset="0"/>
                <a:ea typeface="Batang" panose="020B0503020000020004" pitchFamily="18" charset="-127"/>
                <a:cs typeface="Segoe UI Light" panose="020B0502040204020203" pitchFamily="34" charset="0"/>
              </a:rPr>
              <a:t>Proposal to Sense Assurance</a:t>
            </a:r>
            <a:r>
              <a:rPr lang="en-GB" sz="1800" b="1" dirty="0">
                <a:solidFill>
                  <a:srgbClr val="FFFFFF"/>
                </a:solidFill>
                <a:latin typeface="Segoe UI" panose="020B0502040204020203" pitchFamily="34" charset="0"/>
                <a:cs typeface="Segoe UI" panose="020B0502040204020203" pitchFamily="34" charset="0"/>
              </a:rPr>
              <a:t> </a:t>
            </a:r>
            <a:r>
              <a:rPr lang="en-GB" sz="1800" dirty="0">
                <a:solidFill>
                  <a:schemeClr val="bg1">
                    <a:lumMod val="75000"/>
                  </a:schemeClr>
                </a:solidFill>
                <a:latin typeface="Segoe UI" panose="020B0502040204020203" pitchFamily="34" charset="0"/>
                <a:cs typeface="Segoe UI" panose="020B0502040204020203" pitchFamily="34" charset="0"/>
              </a:rPr>
              <a:t>㋏</a:t>
            </a:r>
            <a:endParaRPr lang="en-US" dirty="0">
              <a:solidFill>
                <a:schemeClr val="bg1">
                  <a:lumMod val="75000"/>
                </a:schemeClr>
              </a:solidFill>
              <a:latin typeface="Segoe UI Light" panose="020B0502040204020203" pitchFamily="34" charset="0"/>
              <a:ea typeface="Batang" panose="020B0503020000020004" pitchFamily="18" charset="-127"/>
              <a:cs typeface="Segoe UI Light" panose="020B0502040204020203" pitchFamily="34" charset="0"/>
            </a:endParaRPr>
          </a:p>
        </p:txBody>
      </p:sp>
      <p:pic>
        <p:nvPicPr>
          <p:cNvPr id="18" name="Picture 17">
            <a:extLst>
              <a:ext uri="{FF2B5EF4-FFF2-40B4-BE49-F238E27FC236}">
                <a16:creationId xmlns:a16="http://schemas.microsoft.com/office/drawing/2014/main" id="{4EC0D261-26E3-9A49-8F44-F679F3EAA28F}"/>
              </a:ext>
            </a:extLst>
          </p:cNvPr>
          <p:cNvPicPr>
            <a:picLocks noChangeAspect="1"/>
          </p:cNvPicPr>
          <p:nvPr/>
        </p:nvPicPr>
        <p:blipFill>
          <a:blip r:embed="rId4"/>
          <a:srcRect/>
          <a:stretch/>
        </p:blipFill>
        <p:spPr>
          <a:xfrm>
            <a:off x="777881" y="3204275"/>
            <a:ext cx="1688691" cy="612604"/>
          </a:xfrm>
          <a:prstGeom prst="rect">
            <a:avLst/>
          </a:prstGeom>
        </p:spPr>
      </p:pic>
    </p:spTree>
    <p:extLst>
      <p:ext uri="{BB962C8B-B14F-4D97-AF65-F5344CB8AC3E}">
        <p14:creationId xmlns:p14="http://schemas.microsoft.com/office/powerpoint/2010/main" val="1309560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 name="Gráfico 9" descr="Trabalho destaque">
            <a:extLst>
              <a:ext uri="{FF2B5EF4-FFF2-40B4-BE49-F238E27FC236}">
                <a16:creationId xmlns:a16="http://schemas.microsoft.com/office/drawing/2014/main" id="{F05E4114-5035-488E-913E-19FE602612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Technical</a:t>
            </a:r>
            <a:r>
              <a:rPr kumimoji="0" lang="pt-PT" sz="4800" b="1" i="0" u="none" strike="noStrike" kern="1200" cap="none" spc="0" normalizeH="0" baseline="0" noProof="0" dirty="0">
                <a:ln>
                  <a:noFill/>
                </a:ln>
                <a:solidFill>
                  <a:srgbClr val="FFFFFF"/>
                </a:solidFill>
                <a:effectLst/>
                <a:uLnTx/>
                <a:uFillTx/>
                <a:latin typeface="Segoe UI"/>
                <a:ea typeface="+mn-ea"/>
                <a:cs typeface="Segoe UI"/>
              </a:rPr>
              <a:t> </a:t>
            </a: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Details</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How</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we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built</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solution</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2894753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0F2F6"/>
        </a:solidFill>
        <a:effectLst/>
      </p:bgPr>
    </p:bg>
    <p:spTree>
      <p:nvGrpSpPr>
        <p:cNvPr id="1" name=""/>
        <p:cNvGrpSpPr/>
        <p:nvPr/>
      </p:nvGrpSpPr>
      <p:grpSpPr>
        <a:xfrm>
          <a:off x="0" y="0"/>
          <a:ext cx="0" cy="0"/>
          <a:chOff x="0" y="0"/>
          <a:chExt cx="0" cy="0"/>
        </a:xfrm>
      </p:grpSpPr>
      <p:sp>
        <p:nvSpPr>
          <p:cNvPr id="2" name="Retângulo 5">
            <a:extLst>
              <a:ext uri="{FF2B5EF4-FFF2-40B4-BE49-F238E27FC236}">
                <a16:creationId xmlns:a16="http://schemas.microsoft.com/office/drawing/2014/main" id="{C01F3641-7018-1F47-93A9-AADBEC35B17D}"/>
              </a:ext>
            </a:extLst>
          </p:cNvPr>
          <p:cNvSpPr/>
          <p:nvPr/>
        </p:nvSpPr>
        <p:spPr>
          <a:xfrm>
            <a:off x="3790824" y="862872"/>
            <a:ext cx="6014933" cy="2419124"/>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rPr>
              <a:t>Exploratory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sp>
        <p:nvSpPr>
          <p:cNvPr id="3" name="Rectangle 21">
            <a:extLst>
              <a:ext uri="{FF2B5EF4-FFF2-40B4-BE49-F238E27FC236}">
                <a16:creationId xmlns:a16="http://schemas.microsoft.com/office/drawing/2014/main" id="{063015F9-2FC3-5D42-BE0B-C4C9CCC8E3C7}"/>
              </a:ext>
            </a:extLst>
          </p:cNvPr>
          <p:cNvSpPr/>
          <p:nvPr/>
        </p:nvSpPr>
        <p:spPr>
          <a:xfrm>
            <a:off x="3805227" y="2449359"/>
            <a:ext cx="650414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FF"/>
              </a:buClr>
              <a:buSzTx/>
              <a:buFontTx/>
              <a:buNone/>
              <a:tabLst/>
              <a:defRPr/>
            </a:pPr>
            <a:r>
              <a:rPr kumimoji="0" lang="pt-BR" sz="12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When exploring the data, we found some challenges in understanding the data, and we overcame them by taking decisive actions. We used Jupyter Notebooks for this part, because it allows us to explore the data graphically in real-time with ease. </a:t>
            </a:r>
          </a:p>
        </p:txBody>
      </p:sp>
      <p:grpSp>
        <p:nvGrpSpPr>
          <p:cNvPr id="11" name="Agrupar 1">
            <a:extLst>
              <a:ext uri="{FF2B5EF4-FFF2-40B4-BE49-F238E27FC236}">
                <a16:creationId xmlns:a16="http://schemas.microsoft.com/office/drawing/2014/main" id="{6BECA7F7-58AC-5443-96C4-AAFE7E52C8EF}"/>
              </a:ext>
            </a:extLst>
          </p:cNvPr>
          <p:cNvGrpSpPr/>
          <p:nvPr/>
        </p:nvGrpSpPr>
        <p:grpSpPr>
          <a:xfrm>
            <a:off x="2534711" y="971687"/>
            <a:ext cx="1" cy="5280834"/>
            <a:chOff x="5768863" y="937144"/>
            <a:chExt cx="1" cy="5280834"/>
          </a:xfrm>
        </p:grpSpPr>
        <p:cxnSp>
          <p:nvCxnSpPr>
            <p:cNvPr id="12" name="Conexão reta 46">
              <a:extLst>
                <a:ext uri="{FF2B5EF4-FFF2-40B4-BE49-F238E27FC236}">
                  <a16:creationId xmlns:a16="http://schemas.microsoft.com/office/drawing/2014/main" id="{C36324F8-96A5-D541-8EF1-60114B9A3668}"/>
                </a:ext>
              </a:extLst>
            </p:cNvPr>
            <p:cNvCxnSpPr>
              <a:cxnSpLocks/>
            </p:cNvCxnSpPr>
            <p:nvPr/>
          </p:nvCxnSpPr>
          <p:spPr>
            <a:xfrm>
              <a:off x="5768863" y="937144"/>
              <a:ext cx="0" cy="528083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Conexão reta 47">
              <a:extLst>
                <a:ext uri="{FF2B5EF4-FFF2-40B4-BE49-F238E27FC236}">
                  <a16:creationId xmlns:a16="http://schemas.microsoft.com/office/drawing/2014/main" id="{B6313350-A7A7-D44F-8E97-0E87186D4BDC}"/>
                </a:ext>
              </a:extLst>
            </p:cNvPr>
            <p:cNvCxnSpPr>
              <a:cxnSpLocks/>
            </p:cNvCxnSpPr>
            <p:nvPr/>
          </p:nvCxnSpPr>
          <p:spPr>
            <a:xfrm rot="5400000" flipH="1">
              <a:off x="5479238" y="5928352"/>
              <a:ext cx="579251" cy="0"/>
            </a:xfrm>
            <a:prstGeom prst="line">
              <a:avLst/>
            </a:prstGeom>
            <a:ln w="101600" cap="sq">
              <a:solidFill>
                <a:schemeClr val="accent5"/>
              </a:solidFill>
              <a:round/>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E4F1D608-1DE7-D043-A228-5BF8BB5E4342}"/>
              </a:ext>
            </a:extLst>
          </p:cNvPr>
          <p:cNvSpPr/>
          <p:nvPr/>
        </p:nvSpPr>
        <p:spPr>
          <a:xfrm>
            <a:off x="2057683" y="1983233"/>
            <a:ext cx="178403" cy="178403"/>
          </a:xfrm>
          <a:prstGeom prst="ellipse">
            <a:avLst/>
          </a:prstGeom>
          <a:solidFill>
            <a:schemeClr val="accent5"/>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D88CA363-9D7E-F54A-A523-20E263168D45}"/>
              </a:ext>
            </a:extLst>
          </p:cNvPr>
          <p:cNvSpPr/>
          <p:nvPr/>
        </p:nvSpPr>
        <p:spPr>
          <a:xfrm>
            <a:off x="1468292" y="2291445"/>
            <a:ext cx="367570" cy="367570"/>
          </a:xfrm>
          <a:prstGeom prst="ellipse">
            <a:avLst/>
          </a:prstGeom>
          <a:noFill/>
          <a:ln w="76200" cap="rnd">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6" name="Retângulo 5">
            <a:extLst>
              <a:ext uri="{FF2B5EF4-FFF2-40B4-BE49-F238E27FC236}">
                <a16:creationId xmlns:a16="http://schemas.microsoft.com/office/drawing/2014/main" id="{AF2888F3-88D1-9D44-9380-DE696385812D}"/>
              </a:ext>
            </a:extLst>
          </p:cNvPr>
          <p:cNvSpPr/>
          <p:nvPr/>
        </p:nvSpPr>
        <p:spPr>
          <a:xfrm>
            <a:off x="4297534" y="1332130"/>
            <a:ext cx="184731"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grpSp>
        <p:nvGrpSpPr>
          <p:cNvPr id="17" name="Group 16">
            <a:extLst>
              <a:ext uri="{FF2B5EF4-FFF2-40B4-BE49-F238E27FC236}">
                <a16:creationId xmlns:a16="http://schemas.microsoft.com/office/drawing/2014/main" id="{7E7865D2-29B3-FB45-B50C-1D3167D69994}"/>
              </a:ext>
            </a:extLst>
          </p:cNvPr>
          <p:cNvGrpSpPr/>
          <p:nvPr/>
        </p:nvGrpSpPr>
        <p:grpSpPr>
          <a:xfrm>
            <a:off x="3805227" y="3473695"/>
            <a:ext cx="1674365" cy="2663105"/>
            <a:chOff x="4586404" y="3384092"/>
            <a:chExt cx="1674365" cy="2663105"/>
          </a:xfrm>
        </p:grpSpPr>
        <p:sp>
          <p:nvSpPr>
            <p:cNvPr id="4" name="Retângulo 2">
              <a:extLst>
                <a:ext uri="{FF2B5EF4-FFF2-40B4-BE49-F238E27FC236}">
                  <a16:creationId xmlns:a16="http://schemas.microsoft.com/office/drawing/2014/main" id="{113DD703-3897-364D-B304-EAB81082660E}"/>
                </a:ext>
              </a:extLst>
            </p:cNvPr>
            <p:cNvSpPr/>
            <p:nvPr/>
          </p:nvSpPr>
          <p:spPr>
            <a:xfrm>
              <a:off x="4705040" y="4262093"/>
              <a:ext cx="1555729" cy="1785104"/>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Because we had no previous information, we pivoted the First Policy Year feature as being the reference year. This resulted in 1998 as the dataset year, by being the last date to appear in this feature.</a:t>
              </a:r>
            </a:p>
          </p:txBody>
        </p:sp>
        <p:sp>
          <p:nvSpPr>
            <p:cNvPr id="18" name="Retângulo 18">
              <a:extLst>
                <a:ext uri="{FF2B5EF4-FFF2-40B4-BE49-F238E27FC236}">
                  <a16:creationId xmlns:a16="http://schemas.microsoft.com/office/drawing/2014/main" id="{1DE69463-CC1B-4044-A524-6F69A224C413}"/>
                </a:ext>
              </a:extLst>
            </p:cNvPr>
            <p:cNvSpPr/>
            <p:nvPr/>
          </p:nvSpPr>
          <p:spPr>
            <a:xfrm>
              <a:off x="4586404" y="3384092"/>
              <a:ext cx="1641784" cy="646331"/>
            </a:xfrm>
            <a:prstGeom prst="rect">
              <a:avLst/>
            </a:prstGeom>
          </p:spPr>
          <p:txBody>
            <a:bodyPr wrap="square">
              <a:spAutoFit/>
            </a:bodyPr>
            <a:lstStyle/>
            <a:p>
              <a:pPr marL="171450" marR="0" lvl="0" indent="-171450" algn="l" defTabSz="914400" rtl="0" eaLnBrk="1" fontAlgn="auto" latinLnBrk="0" hangingPunct="1">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151E"/>
                  </a:solidFill>
                  <a:effectLst/>
                  <a:uLnTx/>
                  <a:uFillTx/>
                  <a:latin typeface="Segoe UI" panose="020B0502040204020203" pitchFamily="34" charset="0"/>
                  <a:cs typeface="Segoe UI" panose="020B0502040204020203" pitchFamily="34" charset="0"/>
                </a:rPr>
                <a:t>What was the last year of the dataset?</a:t>
              </a:r>
            </a:p>
          </p:txBody>
        </p:sp>
      </p:grpSp>
      <p:grpSp>
        <p:nvGrpSpPr>
          <p:cNvPr id="38" name="Group 37">
            <a:extLst>
              <a:ext uri="{FF2B5EF4-FFF2-40B4-BE49-F238E27FC236}">
                <a16:creationId xmlns:a16="http://schemas.microsoft.com/office/drawing/2014/main" id="{D1BE8A34-E44A-434C-9037-C0534FF14587}"/>
              </a:ext>
            </a:extLst>
          </p:cNvPr>
          <p:cNvGrpSpPr/>
          <p:nvPr/>
        </p:nvGrpSpPr>
        <p:grpSpPr>
          <a:xfrm>
            <a:off x="5562404" y="3429653"/>
            <a:ext cx="1841772" cy="2890975"/>
            <a:chOff x="6292142" y="3340050"/>
            <a:chExt cx="1841772" cy="2890975"/>
          </a:xfrm>
        </p:grpSpPr>
        <p:cxnSp>
          <p:nvCxnSpPr>
            <p:cNvPr id="8" name="Conexão reta 26">
              <a:extLst>
                <a:ext uri="{FF2B5EF4-FFF2-40B4-BE49-F238E27FC236}">
                  <a16:creationId xmlns:a16="http://schemas.microsoft.com/office/drawing/2014/main" id="{15AF337F-9344-7149-8B29-123A158A2889}"/>
                </a:ext>
              </a:extLst>
            </p:cNvPr>
            <p:cNvCxnSpPr>
              <a:cxnSpLocks/>
            </p:cNvCxnSpPr>
            <p:nvPr/>
          </p:nvCxnSpPr>
          <p:spPr>
            <a:xfrm flipV="1">
              <a:off x="6292142" y="3384092"/>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20" name="Group 19">
              <a:extLst>
                <a:ext uri="{FF2B5EF4-FFF2-40B4-BE49-F238E27FC236}">
                  <a16:creationId xmlns:a16="http://schemas.microsoft.com/office/drawing/2014/main" id="{79A511E8-C2F7-AE4A-B30D-AECA0D5C0919}"/>
                </a:ext>
              </a:extLst>
            </p:cNvPr>
            <p:cNvGrpSpPr/>
            <p:nvPr/>
          </p:nvGrpSpPr>
          <p:grpSpPr>
            <a:xfrm>
              <a:off x="6391139" y="3340050"/>
              <a:ext cx="1742775" cy="2537870"/>
              <a:chOff x="4555604" y="3339823"/>
              <a:chExt cx="1742775" cy="2537870"/>
            </a:xfrm>
          </p:grpSpPr>
          <p:sp>
            <p:nvSpPr>
              <p:cNvPr id="21" name="Retângulo 2">
                <a:extLst>
                  <a:ext uri="{FF2B5EF4-FFF2-40B4-BE49-F238E27FC236}">
                    <a16:creationId xmlns:a16="http://schemas.microsoft.com/office/drawing/2014/main" id="{5E4FADBA-CF38-0942-AB49-A0F3C577686B}"/>
                  </a:ext>
                </a:extLst>
              </p:cNvPr>
              <p:cNvSpPr/>
              <p:nvPr/>
            </p:nvSpPr>
            <p:spPr>
              <a:xfrm>
                <a:off x="4622230" y="4261866"/>
                <a:ext cx="1555729" cy="1615827"/>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We still used the Customer Age feature as the client age feature, but found out that feature + the number of years since the first policy made a bit more sense as his current age.</a:t>
                </a:r>
                <a:endPar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endParaRPr>
              </a:p>
            </p:txBody>
          </p:sp>
          <p:sp>
            <p:nvSpPr>
              <p:cNvPr id="22" name="Retângulo 18">
                <a:extLst>
                  <a:ext uri="{FF2B5EF4-FFF2-40B4-BE49-F238E27FC236}">
                    <a16:creationId xmlns:a16="http://schemas.microsoft.com/office/drawing/2014/main" id="{0E4C1AEA-6FFB-A345-9097-444B3B886030}"/>
                  </a:ext>
                </a:extLst>
              </p:cNvPr>
              <p:cNvSpPr/>
              <p:nvPr/>
            </p:nvSpPr>
            <p:spPr>
              <a:xfrm>
                <a:off x="4555604" y="3339823"/>
                <a:ext cx="1742775" cy="830997"/>
              </a:xfrm>
              <a:prstGeom prst="rect">
                <a:avLst/>
              </a:prstGeom>
            </p:spPr>
            <p:txBody>
              <a:bodyPr wrap="square">
                <a:spAutoFit/>
              </a:bodyPr>
              <a:lstStyle/>
              <a:p>
                <a:pPr marL="171450" marR="0" lvl="0" indent="-171450" algn="l" defTabSz="914400" rtl="0" eaLnBrk="1" fontAlgn="auto" latinLnBrk="0" hangingPunct="1">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151E"/>
                    </a:solidFill>
                    <a:effectLst/>
                    <a:uLnTx/>
                    <a:uFillTx/>
                    <a:latin typeface="Segoe UI" panose="020B0502040204020203" pitchFamily="34" charset="0"/>
                    <a:cs typeface="Segoe UI" panose="020B0502040204020203" pitchFamily="34" charset="0"/>
                  </a:rPr>
                  <a:t>The customer age is when he became customer, or current age?</a:t>
                </a:r>
              </a:p>
            </p:txBody>
          </p:sp>
        </p:grpSp>
      </p:grpSp>
      <p:grpSp>
        <p:nvGrpSpPr>
          <p:cNvPr id="39" name="Group 38">
            <a:extLst>
              <a:ext uri="{FF2B5EF4-FFF2-40B4-BE49-F238E27FC236}">
                <a16:creationId xmlns:a16="http://schemas.microsoft.com/office/drawing/2014/main" id="{F4BA65A1-8A96-F34F-967C-D27D1FC2E289}"/>
              </a:ext>
            </a:extLst>
          </p:cNvPr>
          <p:cNvGrpSpPr/>
          <p:nvPr/>
        </p:nvGrpSpPr>
        <p:grpSpPr>
          <a:xfrm>
            <a:off x="7449378" y="3473695"/>
            <a:ext cx="1886974" cy="2846933"/>
            <a:chOff x="8190406" y="3384092"/>
            <a:chExt cx="1886974" cy="2846933"/>
          </a:xfrm>
        </p:grpSpPr>
        <p:cxnSp>
          <p:nvCxnSpPr>
            <p:cNvPr id="30" name="Conexão reta 26">
              <a:extLst>
                <a:ext uri="{FF2B5EF4-FFF2-40B4-BE49-F238E27FC236}">
                  <a16:creationId xmlns:a16="http://schemas.microsoft.com/office/drawing/2014/main" id="{7F851F71-77BD-594A-80E9-D337F2D04399}"/>
                </a:ext>
              </a:extLst>
            </p:cNvPr>
            <p:cNvCxnSpPr>
              <a:cxnSpLocks/>
            </p:cNvCxnSpPr>
            <p:nvPr/>
          </p:nvCxnSpPr>
          <p:spPr>
            <a:xfrm flipV="1">
              <a:off x="8190406" y="3384092"/>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31" name="Group 30">
              <a:extLst>
                <a:ext uri="{FF2B5EF4-FFF2-40B4-BE49-F238E27FC236}">
                  <a16:creationId xmlns:a16="http://schemas.microsoft.com/office/drawing/2014/main" id="{BE89A6A3-724F-5B4A-BC78-26263E51B26D}"/>
                </a:ext>
              </a:extLst>
            </p:cNvPr>
            <p:cNvGrpSpPr/>
            <p:nvPr/>
          </p:nvGrpSpPr>
          <p:grpSpPr>
            <a:xfrm>
              <a:off x="8320203" y="3384319"/>
              <a:ext cx="1757177" cy="2792638"/>
              <a:chOff x="4586404" y="3384092"/>
              <a:chExt cx="1757177" cy="2792638"/>
            </a:xfrm>
          </p:grpSpPr>
          <p:sp>
            <p:nvSpPr>
              <p:cNvPr id="32" name="Retângulo 2">
                <a:extLst>
                  <a:ext uri="{FF2B5EF4-FFF2-40B4-BE49-F238E27FC236}">
                    <a16:creationId xmlns:a16="http://schemas.microsoft.com/office/drawing/2014/main" id="{8C7A8C71-9F17-644C-8781-7A3B2F3AD317}"/>
                  </a:ext>
                </a:extLst>
              </p:cNvPr>
              <p:cNvSpPr/>
              <p:nvPr/>
            </p:nvSpPr>
            <p:spPr>
              <a:xfrm>
                <a:off x="4622230" y="4222349"/>
                <a:ext cx="1555729" cy="1954381"/>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In this phase we just looked at anything that might make sense to segment the clients, but all we found was outliers and a degree of homogeneity in the data distributions. Except linear correlations between some features.</a:t>
                </a:r>
              </a:p>
            </p:txBody>
          </p:sp>
          <p:sp>
            <p:nvSpPr>
              <p:cNvPr id="33" name="Retângulo 18">
                <a:extLst>
                  <a:ext uri="{FF2B5EF4-FFF2-40B4-BE49-F238E27FC236}">
                    <a16:creationId xmlns:a16="http://schemas.microsoft.com/office/drawing/2014/main" id="{4AB441D1-AC80-D841-BB64-D6D8EC88FA82}"/>
                  </a:ext>
                </a:extLst>
              </p:cNvPr>
              <p:cNvSpPr/>
              <p:nvPr/>
            </p:nvSpPr>
            <p:spPr>
              <a:xfrm>
                <a:off x="4586404" y="3384092"/>
                <a:ext cx="1757177" cy="830997"/>
              </a:xfrm>
              <a:prstGeom prst="rect">
                <a:avLst/>
              </a:prstGeom>
            </p:spPr>
            <p:txBody>
              <a:bodyPr wrap="square">
                <a:spAutoFit/>
              </a:bodyPr>
              <a:lstStyle/>
              <a:p>
                <a:pPr marL="171450" indent="-171450">
                  <a:spcAft>
                    <a:spcPts val="600"/>
                  </a:spcAft>
                  <a:buFont typeface="Arial" panose="020B0604020202020204" pitchFamily="34" charset="0"/>
                  <a:buChar char="•"/>
                  <a:defRPr/>
                </a:pPr>
                <a:r>
                  <a:rPr lang="en-US" sz="1200" b="1" dirty="0">
                    <a:solidFill>
                      <a:srgbClr val="00151E"/>
                    </a:solidFill>
                    <a:latin typeface="Segoe UI" panose="020B0502040204020203" pitchFamily="34" charset="0"/>
                    <a:cs typeface="Segoe UI" panose="020B0502040204020203" pitchFamily="34" charset="0"/>
                  </a:rPr>
                  <a:t>What are the pros and cons of leaving the outlier candidates?</a:t>
                </a:r>
              </a:p>
            </p:txBody>
          </p:sp>
        </p:grpSp>
      </p:grpSp>
      <p:grpSp>
        <p:nvGrpSpPr>
          <p:cNvPr id="40" name="Group 39">
            <a:extLst>
              <a:ext uri="{FF2B5EF4-FFF2-40B4-BE49-F238E27FC236}">
                <a16:creationId xmlns:a16="http://schemas.microsoft.com/office/drawing/2014/main" id="{BBB88E4A-5FB7-0342-839C-A34936B20BA8}"/>
              </a:ext>
            </a:extLst>
          </p:cNvPr>
          <p:cNvGrpSpPr/>
          <p:nvPr/>
        </p:nvGrpSpPr>
        <p:grpSpPr>
          <a:xfrm>
            <a:off x="9336353" y="3492632"/>
            <a:ext cx="2173340" cy="2901946"/>
            <a:chOff x="10117530" y="3403029"/>
            <a:chExt cx="2173340" cy="2901946"/>
          </a:xfrm>
        </p:grpSpPr>
        <p:cxnSp>
          <p:nvCxnSpPr>
            <p:cNvPr id="34" name="Conexão reta 26">
              <a:extLst>
                <a:ext uri="{FF2B5EF4-FFF2-40B4-BE49-F238E27FC236}">
                  <a16:creationId xmlns:a16="http://schemas.microsoft.com/office/drawing/2014/main" id="{2D8894B1-46B9-254F-9695-2FCBE299C437}"/>
                </a:ext>
              </a:extLst>
            </p:cNvPr>
            <p:cNvCxnSpPr>
              <a:cxnSpLocks/>
            </p:cNvCxnSpPr>
            <p:nvPr/>
          </p:nvCxnSpPr>
          <p:spPr>
            <a:xfrm flipV="1">
              <a:off x="10117530" y="3428773"/>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35" name="Group 34">
              <a:extLst>
                <a:ext uri="{FF2B5EF4-FFF2-40B4-BE49-F238E27FC236}">
                  <a16:creationId xmlns:a16="http://schemas.microsoft.com/office/drawing/2014/main" id="{57DC77DE-D84A-C042-B980-CA94253091F5}"/>
                </a:ext>
              </a:extLst>
            </p:cNvPr>
            <p:cNvGrpSpPr/>
            <p:nvPr/>
          </p:nvGrpSpPr>
          <p:grpSpPr>
            <a:xfrm>
              <a:off x="10247325" y="3403029"/>
              <a:ext cx="2043545" cy="2901946"/>
              <a:chOff x="4586402" y="3358121"/>
              <a:chExt cx="2043545" cy="2901946"/>
            </a:xfrm>
          </p:grpSpPr>
          <p:sp>
            <p:nvSpPr>
              <p:cNvPr id="36" name="Retângulo 2">
                <a:extLst>
                  <a:ext uri="{FF2B5EF4-FFF2-40B4-BE49-F238E27FC236}">
                    <a16:creationId xmlns:a16="http://schemas.microsoft.com/office/drawing/2014/main" id="{1F3EDBBA-D0EA-AB43-8C68-1F227C1ED1CF}"/>
                  </a:ext>
                </a:extLst>
              </p:cNvPr>
              <p:cNvSpPr/>
              <p:nvPr/>
            </p:nvSpPr>
            <p:spPr>
              <a:xfrm>
                <a:off x="4651762" y="4136409"/>
                <a:ext cx="1555729" cy="2123658"/>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The data, as said, had linear correlations, we decided to maintain and be careful with these. The major outliers were removed based on graphical representations, with the help of the interquartile technique. And  we added new features.</a:t>
                </a:r>
              </a:p>
            </p:txBody>
          </p:sp>
          <p:sp>
            <p:nvSpPr>
              <p:cNvPr id="37" name="Retângulo 18">
                <a:extLst>
                  <a:ext uri="{FF2B5EF4-FFF2-40B4-BE49-F238E27FC236}">
                    <a16:creationId xmlns:a16="http://schemas.microsoft.com/office/drawing/2014/main" id="{D340DCD5-C8E9-9E4A-9DDC-0881F359E308}"/>
                  </a:ext>
                </a:extLst>
              </p:cNvPr>
              <p:cNvSpPr/>
              <p:nvPr/>
            </p:nvSpPr>
            <p:spPr>
              <a:xfrm>
                <a:off x="4586402" y="3358121"/>
                <a:ext cx="2043545" cy="646331"/>
              </a:xfrm>
              <a:prstGeom prst="rect">
                <a:avLst/>
              </a:prstGeom>
            </p:spPr>
            <p:txBody>
              <a:bodyPr wrap="square">
                <a:spAutoFit/>
              </a:bodyPr>
              <a:lstStyle/>
              <a:p>
                <a:pPr marL="171450" marR="0" lvl="0" indent="-171450" algn="l" defTabSz="914400" rtl="0" eaLnBrk="1" fontAlgn="auto" latinLnBrk="0" hangingPunct="1">
                  <a:spcBef>
                    <a:spcPts val="0"/>
                  </a:spcBef>
                  <a:spcAft>
                    <a:spcPts val="600"/>
                  </a:spcAft>
                  <a:buClrTx/>
                  <a:buSzTx/>
                  <a:buFont typeface="Arial" panose="020B0604020202020204" pitchFamily="34" charset="0"/>
                  <a:buChar char="•"/>
                  <a:tabLst/>
                  <a:defRPr/>
                </a:pPr>
                <a:r>
                  <a:rPr lang="en-US" sz="1200" b="1" dirty="0">
                    <a:solidFill>
                      <a:srgbClr val="00151E"/>
                    </a:solidFill>
                    <a:latin typeface="Segoe UI" panose="020B0502040204020203" pitchFamily="34" charset="0"/>
                    <a:cs typeface="Segoe UI" panose="020B0502040204020203" pitchFamily="34" charset="0"/>
                  </a:rPr>
                  <a:t>Which decisions to take based on the data we were observing?</a:t>
                </a:r>
              </a:p>
            </p:txBody>
          </p:sp>
        </p:grpSp>
      </p:grpSp>
      <p:grpSp>
        <p:nvGrpSpPr>
          <p:cNvPr id="29" name="Group 28">
            <a:extLst>
              <a:ext uri="{FF2B5EF4-FFF2-40B4-BE49-F238E27FC236}">
                <a16:creationId xmlns:a16="http://schemas.microsoft.com/office/drawing/2014/main" id="{6C87E7E1-A8EB-1A42-B9A8-46DCBD855006}"/>
              </a:ext>
            </a:extLst>
          </p:cNvPr>
          <p:cNvGrpSpPr/>
          <p:nvPr/>
        </p:nvGrpSpPr>
        <p:grpSpPr>
          <a:xfrm>
            <a:off x="11010789" y="152400"/>
            <a:ext cx="1161712" cy="6580430"/>
            <a:chOff x="11010789" y="152400"/>
            <a:chExt cx="1161712" cy="6580430"/>
          </a:xfrm>
        </p:grpSpPr>
        <p:sp>
          <p:nvSpPr>
            <p:cNvPr id="42" name="CaixaDeTexto 189">
              <a:extLst>
                <a:ext uri="{FF2B5EF4-FFF2-40B4-BE49-F238E27FC236}">
                  <a16:creationId xmlns:a16="http://schemas.microsoft.com/office/drawing/2014/main" id="{EA40AB96-1AD7-9149-95D1-6326469B90EC}"/>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43" name="Picture 42">
              <a:extLst>
                <a:ext uri="{FF2B5EF4-FFF2-40B4-BE49-F238E27FC236}">
                  <a16:creationId xmlns:a16="http://schemas.microsoft.com/office/drawing/2014/main" id="{F2BF5BF9-19A3-904B-B7EA-04D0ADC9AD3F}"/>
                </a:ext>
              </a:extLst>
            </p:cNvPr>
            <p:cNvPicPr>
              <a:picLocks noChangeAspect="1"/>
            </p:cNvPicPr>
            <p:nvPr/>
          </p:nvPicPr>
          <p:blipFill>
            <a:blip r:embed="rId3"/>
            <a:srcRect/>
            <a:stretch/>
          </p:blipFill>
          <p:spPr>
            <a:xfrm>
              <a:off x="11010789" y="152400"/>
              <a:ext cx="1074776" cy="389895"/>
            </a:xfrm>
            <a:prstGeom prst="rect">
              <a:avLst/>
            </a:prstGeom>
          </p:spPr>
        </p:pic>
      </p:grpSp>
      <p:pic>
        <p:nvPicPr>
          <p:cNvPr id="1026" name="Picture 2" descr="ícone jupyter, logo">
            <a:extLst>
              <a:ext uri="{FF2B5EF4-FFF2-40B4-BE49-F238E27FC236}">
                <a16:creationId xmlns:a16="http://schemas.microsoft.com/office/drawing/2014/main" id="{BDCDD265-2489-49D0-9391-CF2EF58CD6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233" y="3549870"/>
            <a:ext cx="1603651" cy="8018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go-anaconda">
            <a:extLst>
              <a:ext uri="{FF2B5EF4-FFF2-40B4-BE49-F238E27FC236}">
                <a16:creationId xmlns:a16="http://schemas.microsoft.com/office/drawing/2014/main" id="{66C22BC4-3F2E-40B9-9266-4565ECD280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684" y="4351696"/>
            <a:ext cx="1428748" cy="1428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3795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2" name="Retângulo 91">
            <a:extLst>
              <a:ext uri="{FF2B5EF4-FFF2-40B4-BE49-F238E27FC236}">
                <a16:creationId xmlns:a16="http://schemas.microsoft.com/office/drawing/2014/main" id="{9AC86EC9-3AD8-2A43-AC5C-D3F7613CD292}"/>
              </a:ext>
            </a:extLst>
          </p:cNvPr>
          <p:cNvSpPr/>
          <p:nvPr/>
        </p:nvSpPr>
        <p:spPr>
          <a:xfrm>
            <a:off x="0" y="1529058"/>
            <a:ext cx="12193588" cy="138693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aixaDeTexto 92">
            <a:extLst>
              <a:ext uri="{FF2B5EF4-FFF2-40B4-BE49-F238E27FC236}">
                <a16:creationId xmlns:a16="http://schemas.microsoft.com/office/drawing/2014/main" id="{03FEDC1F-0302-EF49-9978-FC8128A58E47}"/>
              </a:ext>
            </a:extLst>
          </p:cNvPr>
          <p:cNvSpPr txBox="1"/>
          <p:nvPr/>
        </p:nvSpPr>
        <p:spPr>
          <a:xfrm>
            <a:off x="3494946" y="1857670"/>
            <a:ext cx="8628126" cy="313932"/>
          </a:xfrm>
          <a:prstGeom prst="rect">
            <a:avLst/>
          </a:prstGeom>
          <a:noFill/>
        </p:spPr>
        <p:txBody>
          <a:bodyPr wrap="square" rtlCol="0" anchor="t">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01528"/>
                </a:solidFill>
                <a:effectLst/>
                <a:uLnTx/>
                <a:uFillTx/>
                <a:latin typeface="Segoe UI Light" panose="020B0502040204020203" pitchFamily="34" charset="0"/>
                <a:ea typeface="Batang" panose="020B0503020000020004" pitchFamily="18" charset="-127"/>
                <a:cs typeface="Segoe UI Light" panose="020B0502040204020203" pitchFamily="34" charset="0"/>
              </a:rPr>
              <a:t>Dealing with duplicates, nulls and data types </a:t>
            </a:r>
            <a:endParaRPr kumimoji="0" lang="en-US" sz="1600" b="1" i="0" u="none" strike="noStrike" kern="1200" cap="none" spc="0" normalizeH="0" baseline="0" noProof="0" dirty="0">
              <a:ln>
                <a:noFill/>
              </a:ln>
              <a:solidFill>
                <a:srgbClr val="101528"/>
              </a:solidFill>
              <a:effectLst/>
              <a:uLnTx/>
              <a:uFillTx/>
              <a:latin typeface="Segoe UI Light" panose="020B0502040204020203" pitchFamily="34" charset="0"/>
              <a:ea typeface="Batang" panose="020B0503020000020004" pitchFamily="18" charset="-127"/>
              <a:cs typeface="Segoe UI Light" panose="020B0502040204020203" pitchFamily="34" charset="0"/>
            </a:endParaRPr>
          </a:p>
        </p:txBody>
      </p:sp>
      <p:sp>
        <p:nvSpPr>
          <p:cNvPr id="9" name="Oval 8">
            <a:extLst>
              <a:ext uri="{FF2B5EF4-FFF2-40B4-BE49-F238E27FC236}">
                <a16:creationId xmlns:a16="http://schemas.microsoft.com/office/drawing/2014/main" id="{AD0890B8-3FF5-8B42-8140-4085E9295100}"/>
              </a:ext>
            </a:extLst>
          </p:cNvPr>
          <p:cNvSpPr/>
          <p:nvPr/>
        </p:nvSpPr>
        <p:spPr>
          <a:xfrm>
            <a:off x="6113607" y="258019"/>
            <a:ext cx="178403" cy="178403"/>
          </a:xfrm>
          <a:prstGeom prst="ellipse">
            <a:avLst/>
          </a:prstGeom>
          <a:solidFill>
            <a:schemeClr val="accent5"/>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E51E912C-2B55-2C4C-BECC-4C12BAF8AB80}"/>
              </a:ext>
            </a:extLst>
          </p:cNvPr>
          <p:cNvSpPr/>
          <p:nvPr/>
        </p:nvSpPr>
        <p:spPr>
          <a:xfrm>
            <a:off x="914401" y="1638622"/>
            <a:ext cx="152400" cy="152400"/>
          </a:xfrm>
          <a:prstGeom prst="ellipse">
            <a:avLst/>
          </a:prstGeom>
          <a:noFill/>
          <a:ln w="76200" cap="rnd">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1890ADFC-ED87-8442-8D90-703FECE04323}"/>
              </a:ext>
            </a:extLst>
          </p:cNvPr>
          <p:cNvGrpSpPr/>
          <p:nvPr/>
        </p:nvGrpSpPr>
        <p:grpSpPr>
          <a:xfrm>
            <a:off x="11010789" y="152400"/>
            <a:ext cx="1161712" cy="6580430"/>
            <a:chOff x="11010789" y="152400"/>
            <a:chExt cx="1161712" cy="6580430"/>
          </a:xfrm>
        </p:grpSpPr>
        <p:sp>
          <p:nvSpPr>
            <p:cNvPr id="12" name="CaixaDeTexto 189">
              <a:extLst>
                <a:ext uri="{FF2B5EF4-FFF2-40B4-BE49-F238E27FC236}">
                  <a16:creationId xmlns:a16="http://schemas.microsoft.com/office/drawing/2014/main" id="{04EF7C1F-3DC0-4F4A-9731-DFF44320D52A}"/>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14" name="Picture 13">
              <a:extLst>
                <a:ext uri="{FF2B5EF4-FFF2-40B4-BE49-F238E27FC236}">
                  <a16:creationId xmlns:a16="http://schemas.microsoft.com/office/drawing/2014/main" id="{CD279AFB-E2AA-834E-AC3F-653DE4F88C9A}"/>
                </a:ext>
              </a:extLst>
            </p:cNvPr>
            <p:cNvPicPr>
              <a:picLocks noChangeAspect="1"/>
            </p:cNvPicPr>
            <p:nvPr/>
          </p:nvPicPr>
          <p:blipFill>
            <a:blip r:embed="rId3"/>
            <a:srcRect/>
            <a:stretch/>
          </p:blipFill>
          <p:spPr>
            <a:xfrm>
              <a:off x="11010789" y="152400"/>
              <a:ext cx="1074776" cy="389895"/>
            </a:xfrm>
            <a:prstGeom prst="rect">
              <a:avLst/>
            </a:prstGeom>
          </p:spPr>
        </p:pic>
      </p:grpSp>
      <p:sp>
        <p:nvSpPr>
          <p:cNvPr id="13" name="TextBox 59">
            <a:extLst>
              <a:ext uri="{FF2B5EF4-FFF2-40B4-BE49-F238E27FC236}">
                <a16:creationId xmlns:a16="http://schemas.microsoft.com/office/drawing/2014/main" id="{9296E6FD-2148-445E-896A-4E2EE2200AB1}"/>
              </a:ext>
            </a:extLst>
          </p:cNvPr>
          <p:cNvSpPr txBox="1"/>
          <p:nvPr/>
        </p:nvSpPr>
        <p:spPr>
          <a:xfrm>
            <a:off x="917658" y="372288"/>
            <a:ext cx="7845342" cy="840230"/>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pt-PT" sz="5400" b="1" i="0" u="none" strike="noStrike" kern="1200" cap="none" spc="0" normalizeH="0" baseline="0" noProof="0" dirty="0">
                <a:ln>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rPr>
              <a:t>EDA</a:t>
            </a:r>
          </a:p>
        </p:txBody>
      </p:sp>
      <p:graphicFrame>
        <p:nvGraphicFramePr>
          <p:cNvPr id="16" name="Tabela 15">
            <a:extLst>
              <a:ext uri="{FF2B5EF4-FFF2-40B4-BE49-F238E27FC236}">
                <a16:creationId xmlns:a16="http://schemas.microsoft.com/office/drawing/2014/main" id="{6DF7425D-9295-4035-9167-1451C745F4E2}"/>
              </a:ext>
            </a:extLst>
          </p:cNvPr>
          <p:cNvGraphicFramePr>
            <a:graphicFrameLocks noGrp="1"/>
          </p:cNvGraphicFramePr>
          <p:nvPr>
            <p:extLst>
              <p:ext uri="{D42A27DB-BD31-4B8C-83A1-F6EECF244321}">
                <p14:modId xmlns:p14="http://schemas.microsoft.com/office/powerpoint/2010/main" val="1187204274"/>
              </p:ext>
            </p:extLst>
          </p:nvPr>
        </p:nvGraphicFramePr>
        <p:xfrm>
          <a:off x="552400" y="2408235"/>
          <a:ext cx="7777328" cy="3794760"/>
        </p:xfrm>
        <a:graphic>
          <a:graphicData uri="http://schemas.openxmlformats.org/drawingml/2006/table">
            <a:tbl>
              <a:tblPr firstRow="1" bandRow="1">
                <a:tableStyleId>{5C22544A-7EE6-4342-B048-85BDC9FD1C3A}</a:tableStyleId>
              </a:tblPr>
              <a:tblGrid>
                <a:gridCol w="1944332">
                  <a:extLst>
                    <a:ext uri="{9D8B030D-6E8A-4147-A177-3AD203B41FA5}">
                      <a16:colId xmlns:a16="http://schemas.microsoft.com/office/drawing/2014/main" val="2508008434"/>
                    </a:ext>
                  </a:extLst>
                </a:gridCol>
                <a:gridCol w="1944332">
                  <a:extLst>
                    <a:ext uri="{9D8B030D-6E8A-4147-A177-3AD203B41FA5}">
                      <a16:colId xmlns:a16="http://schemas.microsoft.com/office/drawing/2014/main" val="2046021593"/>
                    </a:ext>
                  </a:extLst>
                </a:gridCol>
                <a:gridCol w="1944332">
                  <a:extLst>
                    <a:ext uri="{9D8B030D-6E8A-4147-A177-3AD203B41FA5}">
                      <a16:colId xmlns:a16="http://schemas.microsoft.com/office/drawing/2014/main" val="603480484"/>
                    </a:ext>
                  </a:extLst>
                </a:gridCol>
                <a:gridCol w="1944332">
                  <a:extLst>
                    <a:ext uri="{9D8B030D-6E8A-4147-A177-3AD203B41FA5}">
                      <a16:colId xmlns:a16="http://schemas.microsoft.com/office/drawing/2014/main" val="2715414280"/>
                    </a:ext>
                  </a:extLst>
                </a:gridCol>
              </a:tblGrid>
              <a:tr h="195403">
                <a:tc>
                  <a:txBody>
                    <a:bodyPr/>
                    <a:lstStyle/>
                    <a:p>
                      <a:r>
                        <a:rPr lang="pt-PT" sz="1100" b="0" dirty="0" err="1">
                          <a:latin typeface="Segoe UI" panose="020B0502040204020203" pitchFamily="34" charset="0"/>
                          <a:cs typeface="Segoe UI" panose="020B0502040204020203" pitchFamily="34" charset="0"/>
                        </a:rPr>
                        <a:t>Column</a:t>
                      </a:r>
                      <a:endParaRPr lang="pt-PT" sz="1100" b="0" dirty="0">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pt-PT" sz="1100" b="0" dirty="0" err="1">
                          <a:latin typeface="Segoe UI" panose="020B0502040204020203" pitchFamily="34" charset="0"/>
                          <a:cs typeface="Segoe UI" panose="020B0502040204020203" pitchFamily="34" charset="0"/>
                        </a:rPr>
                        <a:t>Filled</a:t>
                      </a:r>
                      <a:r>
                        <a:rPr lang="pt-PT" sz="1100" b="0" dirty="0">
                          <a:latin typeface="Segoe UI" panose="020B0502040204020203" pitchFamily="34" charset="0"/>
                          <a:cs typeface="Segoe UI" panose="020B0502040204020203" pitchFamily="34" charset="0"/>
                        </a:rPr>
                        <a:t> </a:t>
                      </a:r>
                      <a:r>
                        <a:rPr lang="pt-PT" sz="1100" b="0" dirty="0" err="1">
                          <a:latin typeface="Segoe UI" panose="020B0502040204020203" pitchFamily="34" charset="0"/>
                          <a:cs typeface="Segoe UI" panose="020B0502040204020203" pitchFamily="34" charset="0"/>
                        </a:rPr>
                        <a:t>Values</a:t>
                      </a:r>
                      <a:endParaRPr lang="pt-PT" sz="1100" b="0" dirty="0">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pt-PT" sz="1100" b="0" dirty="0" err="1">
                          <a:latin typeface="Segoe UI" panose="020B0502040204020203" pitchFamily="34" charset="0"/>
                          <a:cs typeface="Segoe UI" panose="020B0502040204020203" pitchFamily="34" charset="0"/>
                        </a:rPr>
                        <a:t>Nulls</a:t>
                      </a:r>
                      <a:endParaRPr lang="pt-PT" sz="1100" b="0" dirty="0">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pt-PT" sz="1100" b="0" dirty="0" err="1">
                          <a:latin typeface="Segoe UI" panose="020B0502040204020203" pitchFamily="34" charset="0"/>
                          <a:cs typeface="Segoe UI" panose="020B0502040204020203" pitchFamily="34" charset="0"/>
                        </a:rPr>
                        <a:t>Type</a:t>
                      </a:r>
                      <a:endParaRPr lang="pt-PT" sz="1100" b="0" dirty="0">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3851796188"/>
                  </a:ext>
                </a:extLst>
              </a:tr>
              <a:tr h="195403">
                <a:tc>
                  <a:txBody>
                    <a:bodyPr/>
                    <a:lstStyle/>
                    <a:p>
                      <a:r>
                        <a:rPr lang="pt-PT" sz="1100" dirty="0" err="1">
                          <a:solidFill>
                            <a:srgbClr val="000000"/>
                          </a:solidFill>
                          <a:latin typeface="Segoe UI Light" panose="020B0502040204020203" pitchFamily="34" charset="0"/>
                          <a:cs typeface="Segoe UI Light" panose="020B0502040204020203" pitchFamily="34" charset="0"/>
                        </a:rPr>
                        <a:t>First</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year</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policy</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10266</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30</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58498988"/>
                  </a:ext>
                </a:extLst>
              </a:tr>
              <a:tr h="195403">
                <a:tc>
                  <a:txBody>
                    <a:bodyPr/>
                    <a:lstStyle/>
                    <a:p>
                      <a:r>
                        <a:rPr lang="pt-PT" sz="1100" dirty="0" err="1">
                          <a:solidFill>
                            <a:srgbClr val="000000"/>
                          </a:solidFill>
                          <a:latin typeface="Segoe UI Light" panose="020B0502040204020203" pitchFamily="34" charset="0"/>
                          <a:cs typeface="Segoe UI Light" panose="020B0502040204020203" pitchFamily="34" charset="0"/>
                        </a:rPr>
                        <a:t>Customer</a:t>
                      </a:r>
                      <a:r>
                        <a:rPr lang="pt-PT" sz="1100" dirty="0">
                          <a:solidFill>
                            <a:srgbClr val="000000"/>
                          </a:solidFill>
                          <a:latin typeface="Segoe UI Light" panose="020B0502040204020203" pitchFamily="34" charset="0"/>
                          <a:cs typeface="Segoe UI Light" panose="020B0502040204020203" pitchFamily="34" charset="0"/>
                        </a:rPr>
                        <a:t> age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10279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17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337336713"/>
                  </a:ext>
                </a:extLst>
              </a:tr>
              <a:tr h="195403">
                <a:tc>
                  <a:txBody>
                    <a:bodyPr/>
                    <a:lstStyle/>
                    <a:p>
                      <a:r>
                        <a:rPr lang="pt-PT" sz="1100" dirty="0" err="1">
                          <a:solidFill>
                            <a:srgbClr val="000000"/>
                          </a:solidFill>
                          <a:latin typeface="Segoe UI Light" panose="020B0502040204020203" pitchFamily="34" charset="0"/>
                          <a:cs typeface="Segoe UI Light" panose="020B0502040204020203" pitchFamily="34" charset="0"/>
                        </a:rPr>
                        <a:t>Educational</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degree</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10279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17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Object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05934806"/>
                  </a:ext>
                </a:extLst>
              </a:tr>
              <a:tr h="195403">
                <a:tc>
                  <a:txBody>
                    <a:bodyPr/>
                    <a:lstStyle/>
                    <a:p>
                      <a:r>
                        <a:rPr lang="pt-PT" sz="1100" dirty="0">
                          <a:solidFill>
                            <a:srgbClr val="000000"/>
                          </a:solidFill>
                          <a:latin typeface="Segoe UI Light" panose="020B0502040204020203" pitchFamily="34" charset="0"/>
                          <a:cs typeface="Segoe UI Light" panose="020B0502040204020203" pitchFamily="34" charset="0"/>
                        </a:rPr>
                        <a:t>Gross </a:t>
                      </a:r>
                      <a:r>
                        <a:rPr lang="pt-PT" sz="1100" dirty="0" err="1">
                          <a:solidFill>
                            <a:srgbClr val="000000"/>
                          </a:solidFill>
                          <a:latin typeface="Segoe UI Light" panose="020B0502040204020203" pitchFamily="34" charset="0"/>
                          <a:cs typeface="Segoe UI Light" panose="020B0502040204020203" pitchFamily="34" charset="0"/>
                        </a:rPr>
                        <a:t>monthly</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salary</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10260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36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865674150"/>
                  </a:ext>
                </a:extLst>
              </a:tr>
              <a:tr h="195403">
                <a:tc>
                  <a:txBody>
                    <a:bodyPr/>
                    <a:lstStyle/>
                    <a:p>
                      <a:r>
                        <a:rPr lang="pt-PT" sz="1100" dirty="0" err="1">
                          <a:solidFill>
                            <a:srgbClr val="000000"/>
                          </a:solidFill>
                          <a:latin typeface="Segoe UI Light" panose="020B0502040204020203" pitchFamily="34" charset="0"/>
                          <a:cs typeface="Segoe UI Light" panose="020B0502040204020203" pitchFamily="34" charset="0"/>
                        </a:rPr>
                        <a:t>Geographic</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location</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area</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10295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3804870886"/>
                  </a:ext>
                </a:extLst>
              </a:tr>
              <a:tr h="195403">
                <a:tc>
                  <a:txBody>
                    <a:bodyPr/>
                    <a:lstStyle/>
                    <a:p>
                      <a:r>
                        <a:rPr lang="pt-PT" sz="1100" dirty="0" err="1">
                          <a:solidFill>
                            <a:srgbClr val="000000"/>
                          </a:solidFill>
                          <a:latin typeface="Segoe UI Light" panose="020B0502040204020203" pitchFamily="34" charset="0"/>
                          <a:cs typeface="Segoe UI Light" panose="020B0502040204020203" pitchFamily="34" charset="0"/>
                        </a:rPr>
                        <a:t>Has</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children</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10295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21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1249885993"/>
                  </a:ext>
                </a:extLst>
              </a:tr>
              <a:tr h="242804">
                <a:tc>
                  <a:txBody>
                    <a:bodyPr/>
                    <a:lstStyle/>
                    <a:p>
                      <a:r>
                        <a:rPr lang="pt-PT" sz="1100" dirty="0" err="1">
                          <a:solidFill>
                            <a:srgbClr val="000000"/>
                          </a:solidFill>
                          <a:latin typeface="Segoe UI Light" panose="020B0502040204020203" pitchFamily="34" charset="0"/>
                          <a:cs typeface="Segoe UI Light" panose="020B0502040204020203" pitchFamily="34" charset="0"/>
                        </a:rPr>
                        <a:t>Customer</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monetary</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value</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10296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3593951178"/>
                  </a:ext>
                </a:extLst>
              </a:tr>
              <a:tr h="195403">
                <a:tc>
                  <a:txBody>
                    <a:bodyPr/>
                    <a:lstStyle/>
                    <a:p>
                      <a:r>
                        <a:rPr lang="pt-PT" sz="1100" dirty="0" err="1">
                          <a:solidFill>
                            <a:srgbClr val="000000"/>
                          </a:solidFill>
                          <a:latin typeface="Segoe UI Light" panose="020B0502040204020203" pitchFamily="34" charset="0"/>
                          <a:cs typeface="Segoe UI Light" panose="020B0502040204020203" pitchFamily="34" charset="0"/>
                        </a:rPr>
                        <a:t>Claim</a:t>
                      </a:r>
                      <a:r>
                        <a:rPr lang="pt-PT" sz="1100" dirty="0">
                          <a:solidFill>
                            <a:srgbClr val="000000"/>
                          </a:solidFill>
                          <a:latin typeface="Segoe UI Light" panose="020B0502040204020203" pitchFamily="34" charset="0"/>
                          <a:cs typeface="Segoe UI Light" panose="020B0502040204020203" pitchFamily="34" charset="0"/>
                        </a:rPr>
                        <a:t> rate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10296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3822337130"/>
                  </a:ext>
                </a:extLst>
              </a:tr>
              <a:tr h="195403">
                <a:tc>
                  <a:txBody>
                    <a:bodyPr/>
                    <a:lstStyle/>
                    <a:p>
                      <a:r>
                        <a:rPr lang="pt-PT" sz="1100" dirty="0">
                          <a:solidFill>
                            <a:srgbClr val="000000"/>
                          </a:solidFill>
                          <a:latin typeface="Segoe UI Light" panose="020B0502040204020203" pitchFamily="34" charset="0"/>
                          <a:cs typeface="Segoe UI Light" panose="020B0502040204020203" pitchFamily="34" charset="0"/>
                        </a:rPr>
                        <a:t>Premium in LOB: Motor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10262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34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648702770"/>
                  </a:ext>
                </a:extLst>
              </a:tr>
              <a:tr h="1954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a:solidFill>
                            <a:srgbClr val="000000"/>
                          </a:solidFill>
                          <a:latin typeface="Segoe UI Light" panose="020B0502040204020203" pitchFamily="34" charset="0"/>
                          <a:cs typeface="Segoe UI Light" panose="020B0502040204020203" pitchFamily="34" charset="0"/>
                        </a:rPr>
                        <a:t>Premium in LOB: </a:t>
                      </a:r>
                      <a:r>
                        <a:rPr lang="pt-PT" sz="1100" dirty="0" err="1">
                          <a:solidFill>
                            <a:srgbClr val="000000"/>
                          </a:solidFill>
                          <a:latin typeface="Segoe UI Light" panose="020B0502040204020203" pitchFamily="34" charset="0"/>
                          <a:cs typeface="Segoe UI Light" panose="020B0502040204020203" pitchFamily="34" charset="0"/>
                        </a:rPr>
                        <a:t>Household</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10296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3513736809"/>
                  </a:ext>
                </a:extLst>
              </a:tr>
              <a:tr h="1954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a:solidFill>
                            <a:srgbClr val="000000"/>
                          </a:solidFill>
                          <a:latin typeface="Segoe UI Light" panose="020B0502040204020203" pitchFamily="34" charset="0"/>
                          <a:cs typeface="Segoe UI Light" panose="020B0502040204020203" pitchFamily="34" charset="0"/>
                        </a:rPr>
                        <a:t>Premium in LOB: </a:t>
                      </a:r>
                      <a:r>
                        <a:rPr lang="pt-PT" sz="1100" dirty="0" err="1">
                          <a:solidFill>
                            <a:srgbClr val="000000"/>
                          </a:solidFill>
                          <a:latin typeface="Segoe UI Light" panose="020B0502040204020203" pitchFamily="34" charset="0"/>
                          <a:cs typeface="Segoe UI Light" panose="020B0502040204020203" pitchFamily="34" charset="0"/>
                        </a:rPr>
                        <a:t>Health</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10253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43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832994509"/>
                  </a:ext>
                </a:extLst>
              </a:tr>
              <a:tr h="1954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a:solidFill>
                            <a:srgbClr val="000000"/>
                          </a:solidFill>
                          <a:latin typeface="Segoe UI Light" panose="020B0502040204020203" pitchFamily="34" charset="0"/>
                          <a:cs typeface="Segoe UI Light" panose="020B0502040204020203" pitchFamily="34" charset="0"/>
                        </a:rPr>
                        <a:t>Premium in LOB: </a:t>
                      </a:r>
                      <a:r>
                        <a:rPr lang="pt-PT" sz="1100" dirty="0" err="1">
                          <a:solidFill>
                            <a:srgbClr val="000000"/>
                          </a:solidFill>
                          <a:latin typeface="Segoe UI Light" panose="020B0502040204020203" pitchFamily="34" charset="0"/>
                          <a:cs typeface="Segoe UI Light" panose="020B0502040204020203" pitchFamily="34" charset="0"/>
                        </a:rPr>
                        <a:t>Life</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10192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104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1741544813"/>
                  </a:ext>
                </a:extLst>
              </a:tr>
              <a:tr h="3218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a:solidFill>
                            <a:srgbClr val="000000"/>
                          </a:solidFill>
                          <a:latin typeface="Segoe UI Light" panose="020B0502040204020203" pitchFamily="34" charset="0"/>
                          <a:cs typeface="Segoe UI Light" panose="020B0502040204020203" pitchFamily="34" charset="0"/>
                        </a:rPr>
                        <a:t>Premium in LOB: </a:t>
                      </a:r>
                      <a:r>
                        <a:rPr lang="pt-PT" sz="1100" dirty="0" err="1">
                          <a:solidFill>
                            <a:srgbClr val="000000"/>
                          </a:solidFill>
                          <a:latin typeface="Segoe UI Light" panose="020B0502040204020203" pitchFamily="34" charset="0"/>
                          <a:cs typeface="Segoe UI Light" panose="020B0502040204020203" pitchFamily="34" charset="0"/>
                        </a:rPr>
                        <a:t>Work</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compensation</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10210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86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1373929360"/>
                  </a:ext>
                </a:extLst>
              </a:tr>
            </a:tbl>
          </a:graphicData>
        </a:graphic>
      </p:graphicFrame>
      <p:sp>
        <p:nvSpPr>
          <p:cNvPr id="17" name="Rectangle: Rounded Corners 19">
            <a:extLst>
              <a:ext uri="{FF2B5EF4-FFF2-40B4-BE49-F238E27FC236}">
                <a16:creationId xmlns:a16="http://schemas.microsoft.com/office/drawing/2014/main" id="{DEF8F705-4D11-4C41-9CCC-65AD38A217A9}"/>
              </a:ext>
            </a:extLst>
          </p:cNvPr>
          <p:cNvSpPr/>
          <p:nvPr/>
        </p:nvSpPr>
        <p:spPr>
          <a:xfrm>
            <a:off x="9041868" y="2681408"/>
            <a:ext cx="2597732" cy="275208"/>
          </a:xfrm>
          <a:prstGeom prst="roundRect">
            <a:avLst>
              <a:gd name="adj" fmla="val 887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E" sz="1200" b="1" dirty="0">
                <a:solidFill>
                  <a:srgbClr val="FFFFFF"/>
                </a:solidFill>
                <a:latin typeface="Segoe UI Bold"/>
                <a:cs typeface="Segoe UI Semibold" panose="020B0702040204020203" pitchFamily="34" charset="0"/>
              </a:rPr>
              <a:t>3 duplicates were removed</a:t>
            </a:r>
          </a:p>
          <a:p>
            <a:pPr algn="ctr"/>
            <a:endParaRPr lang="pt-PT" sz="1200" b="1" dirty="0">
              <a:solidFill>
                <a:srgbClr val="FFFFFF"/>
              </a:solidFill>
              <a:latin typeface="Segoe UI Bold"/>
              <a:cs typeface="Segoe UI Semibold" panose="020B0702040204020203" pitchFamily="34" charset="0"/>
            </a:endParaRPr>
          </a:p>
        </p:txBody>
      </p:sp>
      <p:sp>
        <p:nvSpPr>
          <p:cNvPr id="18" name="Rectangle: Rounded Corners 20">
            <a:extLst>
              <a:ext uri="{FF2B5EF4-FFF2-40B4-BE49-F238E27FC236}">
                <a16:creationId xmlns:a16="http://schemas.microsoft.com/office/drawing/2014/main" id="{420A6253-0146-4E12-8066-9B1EB32415A5}"/>
              </a:ext>
            </a:extLst>
          </p:cNvPr>
          <p:cNvSpPr/>
          <p:nvPr/>
        </p:nvSpPr>
        <p:spPr>
          <a:xfrm>
            <a:off x="9025590" y="3162280"/>
            <a:ext cx="2614009" cy="495319"/>
          </a:xfrm>
          <a:prstGeom prst="roundRect">
            <a:avLst>
              <a:gd name="adj" fmla="val 887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E" sz="1200" b="1" dirty="0">
                <a:solidFill>
                  <a:srgbClr val="FFFFFF"/>
                </a:solidFill>
                <a:latin typeface="Segoe UI Bold"/>
                <a:cs typeface="Segoe UI Semibold" panose="020B0702040204020203" pitchFamily="34" charset="0"/>
              </a:rPr>
              <a:t>Rows with null data for children were removed</a:t>
            </a:r>
          </a:p>
          <a:p>
            <a:pPr algn="ctr"/>
            <a:endParaRPr lang="pt-PT" sz="1200" b="1" dirty="0">
              <a:solidFill>
                <a:srgbClr val="FFFFFF"/>
              </a:solidFill>
              <a:latin typeface="Segoe UI Bold"/>
              <a:cs typeface="Segoe UI Semibold" panose="020B0702040204020203" pitchFamily="34" charset="0"/>
            </a:endParaRPr>
          </a:p>
        </p:txBody>
      </p:sp>
      <p:sp>
        <p:nvSpPr>
          <p:cNvPr id="19" name="Rectangle: Rounded Corners 21">
            <a:extLst>
              <a:ext uri="{FF2B5EF4-FFF2-40B4-BE49-F238E27FC236}">
                <a16:creationId xmlns:a16="http://schemas.microsoft.com/office/drawing/2014/main" id="{BADFB258-73A6-48C2-AAF8-4B9BDEE82321}"/>
              </a:ext>
            </a:extLst>
          </p:cNvPr>
          <p:cNvSpPr/>
          <p:nvPr/>
        </p:nvSpPr>
        <p:spPr>
          <a:xfrm>
            <a:off x="9061104" y="3845857"/>
            <a:ext cx="2597732" cy="690959"/>
          </a:xfrm>
          <a:prstGeom prst="roundRect">
            <a:avLst>
              <a:gd name="adj" fmla="val 887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E" sz="1200" b="1" dirty="0">
                <a:solidFill>
                  <a:srgbClr val="FFFFFF"/>
                </a:solidFill>
                <a:latin typeface="Segoe UI Bold"/>
                <a:cs typeface="Segoe UI Semibold" panose="020B0702040204020203" pitchFamily="34" charset="0"/>
              </a:rPr>
              <a:t>First year policy, customer age and has children were converted to </a:t>
            </a:r>
            <a:r>
              <a:rPr lang="en-IE" sz="1200" b="1" dirty="0" err="1">
                <a:solidFill>
                  <a:srgbClr val="FFFFFF"/>
                </a:solidFill>
                <a:latin typeface="Segoe UI Bold"/>
                <a:cs typeface="Segoe UI Semibold" panose="020B0702040204020203" pitchFamily="34" charset="0"/>
              </a:rPr>
              <a:t>ints</a:t>
            </a:r>
            <a:endParaRPr lang="en-IE" sz="1200" b="1" dirty="0">
              <a:solidFill>
                <a:srgbClr val="FFFFFF"/>
              </a:solidFill>
              <a:latin typeface="Segoe UI Bold"/>
              <a:cs typeface="Segoe UI Semibold" panose="020B0702040204020203" pitchFamily="34" charset="0"/>
            </a:endParaRPr>
          </a:p>
          <a:p>
            <a:pPr algn="ctr"/>
            <a:endParaRPr lang="pt-PT" sz="1200" b="1" dirty="0">
              <a:solidFill>
                <a:srgbClr val="FFFFFF"/>
              </a:solidFill>
              <a:latin typeface="Segoe UI Bold"/>
              <a:cs typeface="Segoe UI Semibold" panose="020B0702040204020203" pitchFamily="34" charset="0"/>
            </a:endParaRPr>
          </a:p>
        </p:txBody>
      </p:sp>
      <p:sp>
        <p:nvSpPr>
          <p:cNvPr id="20" name="Rectangle: Rounded Corners 22">
            <a:extLst>
              <a:ext uri="{FF2B5EF4-FFF2-40B4-BE49-F238E27FC236}">
                <a16:creationId xmlns:a16="http://schemas.microsoft.com/office/drawing/2014/main" id="{0A1528A1-F243-4EF2-A79B-5B88D8382BBB}"/>
              </a:ext>
            </a:extLst>
          </p:cNvPr>
          <p:cNvSpPr/>
          <p:nvPr/>
        </p:nvSpPr>
        <p:spPr>
          <a:xfrm>
            <a:off x="9053705" y="4690716"/>
            <a:ext cx="2597732" cy="690959"/>
          </a:xfrm>
          <a:prstGeom prst="roundRect">
            <a:avLst>
              <a:gd name="adj" fmla="val 887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E" sz="1200" b="1" dirty="0">
                <a:solidFill>
                  <a:srgbClr val="FFFFFF"/>
                </a:solidFill>
                <a:latin typeface="Segoe UI Bold"/>
                <a:cs typeface="Segoe UI Semibold" panose="020B0702040204020203" pitchFamily="34" charset="0"/>
              </a:rPr>
              <a:t>Null values filled with the mean using KNN Imputer</a:t>
            </a:r>
          </a:p>
          <a:p>
            <a:pPr algn="ctr"/>
            <a:endParaRPr lang="pt-PT" sz="1200" b="1" dirty="0">
              <a:solidFill>
                <a:srgbClr val="FFFFFF"/>
              </a:solidFill>
              <a:latin typeface="Segoe UI Bold"/>
              <a:cs typeface="Segoe UI Semibold" panose="020B0702040204020203" pitchFamily="34" charset="0"/>
            </a:endParaRPr>
          </a:p>
        </p:txBody>
      </p:sp>
      <p:sp>
        <p:nvSpPr>
          <p:cNvPr id="21" name="Rectangle: Rounded Corners 23">
            <a:extLst>
              <a:ext uri="{FF2B5EF4-FFF2-40B4-BE49-F238E27FC236}">
                <a16:creationId xmlns:a16="http://schemas.microsoft.com/office/drawing/2014/main" id="{CD98082E-F26E-4E1C-8F0C-C30E24E334A8}"/>
              </a:ext>
            </a:extLst>
          </p:cNvPr>
          <p:cNvSpPr/>
          <p:nvPr/>
        </p:nvSpPr>
        <p:spPr>
          <a:xfrm>
            <a:off x="9025590" y="5619565"/>
            <a:ext cx="2633246" cy="69095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10272 rows</a:t>
            </a:r>
          </a:p>
        </p:txBody>
      </p:sp>
    </p:spTree>
    <p:extLst>
      <p:ext uri="{BB962C8B-B14F-4D97-AF65-F5344CB8AC3E}">
        <p14:creationId xmlns:p14="http://schemas.microsoft.com/office/powerpoint/2010/main" val="2935814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0F2F6"/>
        </a:solidFill>
        <a:effectLst/>
      </p:bgPr>
    </p:bg>
    <p:spTree>
      <p:nvGrpSpPr>
        <p:cNvPr id="1" name=""/>
        <p:cNvGrpSpPr/>
        <p:nvPr/>
      </p:nvGrpSpPr>
      <p:grpSpPr>
        <a:xfrm>
          <a:off x="0" y="0"/>
          <a:ext cx="0" cy="0"/>
          <a:chOff x="0" y="0"/>
          <a:chExt cx="0" cy="0"/>
        </a:xfrm>
      </p:grpSpPr>
      <p:sp>
        <p:nvSpPr>
          <p:cNvPr id="2" name="Retângulo 5">
            <a:extLst>
              <a:ext uri="{FF2B5EF4-FFF2-40B4-BE49-F238E27FC236}">
                <a16:creationId xmlns:a16="http://schemas.microsoft.com/office/drawing/2014/main" id="{C01F3641-7018-1F47-93A9-AADBEC35B17D}"/>
              </a:ext>
            </a:extLst>
          </p:cNvPr>
          <p:cNvSpPr/>
          <p:nvPr/>
        </p:nvSpPr>
        <p:spPr>
          <a:xfrm>
            <a:off x="3805227" y="1101297"/>
            <a:ext cx="6014933" cy="1671227"/>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rPr>
              <a:t>Outliers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sp>
        <p:nvSpPr>
          <p:cNvPr id="3" name="Rectangle 21">
            <a:extLst>
              <a:ext uri="{FF2B5EF4-FFF2-40B4-BE49-F238E27FC236}">
                <a16:creationId xmlns:a16="http://schemas.microsoft.com/office/drawing/2014/main" id="{063015F9-2FC3-5D42-BE0B-C4C9CCC8E3C7}"/>
              </a:ext>
            </a:extLst>
          </p:cNvPr>
          <p:cNvSpPr/>
          <p:nvPr/>
        </p:nvSpPr>
        <p:spPr>
          <a:xfrm>
            <a:off x="3805227" y="2183753"/>
            <a:ext cx="650414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FF"/>
              </a:buClr>
              <a:buSzTx/>
              <a:buFontTx/>
              <a:buNone/>
              <a:tabLst/>
              <a:defRPr/>
            </a:pPr>
            <a:r>
              <a:rPr kumimoji="0" lang="pt-BR" sz="12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Outliers can be difficult to work with. There’s always the risk of removing interesting and valuable data points. We had a lot of questions, mainly on where to draw the line and how to draw it.</a:t>
            </a:r>
          </a:p>
        </p:txBody>
      </p:sp>
      <p:grpSp>
        <p:nvGrpSpPr>
          <p:cNvPr id="11" name="Agrupar 1">
            <a:extLst>
              <a:ext uri="{FF2B5EF4-FFF2-40B4-BE49-F238E27FC236}">
                <a16:creationId xmlns:a16="http://schemas.microsoft.com/office/drawing/2014/main" id="{6BECA7F7-58AC-5443-96C4-AAFE7E52C8EF}"/>
              </a:ext>
            </a:extLst>
          </p:cNvPr>
          <p:cNvGrpSpPr/>
          <p:nvPr/>
        </p:nvGrpSpPr>
        <p:grpSpPr>
          <a:xfrm>
            <a:off x="2534711" y="971687"/>
            <a:ext cx="1" cy="5280834"/>
            <a:chOff x="5768863" y="937144"/>
            <a:chExt cx="1" cy="5280834"/>
          </a:xfrm>
        </p:grpSpPr>
        <p:cxnSp>
          <p:nvCxnSpPr>
            <p:cNvPr id="12" name="Conexão reta 46">
              <a:extLst>
                <a:ext uri="{FF2B5EF4-FFF2-40B4-BE49-F238E27FC236}">
                  <a16:creationId xmlns:a16="http://schemas.microsoft.com/office/drawing/2014/main" id="{C36324F8-96A5-D541-8EF1-60114B9A3668}"/>
                </a:ext>
              </a:extLst>
            </p:cNvPr>
            <p:cNvCxnSpPr>
              <a:cxnSpLocks/>
            </p:cNvCxnSpPr>
            <p:nvPr/>
          </p:nvCxnSpPr>
          <p:spPr>
            <a:xfrm>
              <a:off x="5768863" y="937144"/>
              <a:ext cx="0" cy="528083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Conexão reta 47">
              <a:extLst>
                <a:ext uri="{FF2B5EF4-FFF2-40B4-BE49-F238E27FC236}">
                  <a16:creationId xmlns:a16="http://schemas.microsoft.com/office/drawing/2014/main" id="{B6313350-A7A7-D44F-8E97-0E87186D4BDC}"/>
                </a:ext>
              </a:extLst>
            </p:cNvPr>
            <p:cNvCxnSpPr>
              <a:cxnSpLocks/>
            </p:cNvCxnSpPr>
            <p:nvPr/>
          </p:nvCxnSpPr>
          <p:spPr>
            <a:xfrm rot="5400000" flipH="1">
              <a:off x="5479238" y="5928352"/>
              <a:ext cx="579251" cy="0"/>
            </a:xfrm>
            <a:prstGeom prst="line">
              <a:avLst/>
            </a:prstGeom>
            <a:ln w="101600" cap="sq">
              <a:solidFill>
                <a:schemeClr val="accent5"/>
              </a:solidFill>
              <a:round/>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E4F1D608-1DE7-D043-A228-5BF8BB5E4342}"/>
              </a:ext>
            </a:extLst>
          </p:cNvPr>
          <p:cNvSpPr/>
          <p:nvPr/>
        </p:nvSpPr>
        <p:spPr>
          <a:xfrm>
            <a:off x="2057683" y="1983233"/>
            <a:ext cx="178403" cy="178403"/>
          </a:xfrm>
          <a:prstGeom prst="ellipse">
            <a:avLst/>
          </a:prstGeom>
          <a:solidFill>
            <a:schemeClr val="accent5"/>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D88CA363-9D7E-F54A-A523-20E263168D45}"/>
              </a:ext>
            </a:extLst>
          </p:cNvPr>
          <p:cNvSpPr/>
          <p:nvPr/>
        </p:nvSpPr>
        <p:spPr>
          <a:xfrm>
            <a:off x="1468292" y="2291445"/>
            <a:ext cx="367570" cy="367570"/>
          </a:xfrm>
          <a:prstGeom prst="ellipse">
            <a:avLst/>
          </a:prstGeom>
          <a:noFill/>
          <a:ln w="76200" cap="rnd">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6" name="Retângulo 5">
            <a:extLst>
              <a:ext uri="{FF2B5EF4-FFF2-40B4-BE49-F238E27FC236}">
                <a16:creationId xmlns:a16="http://schemas.microsoft.com/office/drawing/2014/main" id="{AF2888F3-88D1-9D44-9380-DE696385812D}"/>
              </a:ext>
            </a:extLst>
          </p:cNvPr>
          <p:cNvSpPr/>
          <p:nvPr/>
        </p:nvSpPr>
        <p:spPr>
          <a:xfrm>
            <a:off x="4297534" y="1332130"/>
            <a:ext cx="184731"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grpSp>
        <p:nvGrpSpPr>
          <p:cNvPr id="17" name="Group 16">
            <a:extLst>
              <a:ext uri="{FF2B5EF4-FFF2-40B4-BE49-F238E27FC236}">
                <a16:creationId xmlns:a16="http://schemas.microsoft.com/office/drawing/2014/main" id="{7E7865D2-29B3-FB45-B50C-1D3167D69994}"/>
              </a:ext>
            </a:extLst>
          </p:cNvPr>
          <p:cNvGrpSpPr/>
          <p:nvPr/>
        </p:nvGrpSpPr>
        <p:grpSpPr>
          <a:xfrm>
            <a:off x="3805227" y="3473702"/>
            <a:ext cx="1674365" cy="2619306"/>
            <a:chOff x="4586404" y="3384092"/>
            <a:chExt cx="1674365" cy="2291781"/>
          </a:xfrm>
        </p:grpSpPr>
        <p:sp>
          <p:nvSpPr>
            <p:cNvPr id="4" name="Retângulo 2">
              <a:extLst>
                <a:ext uri="{FF2B5EF4-FFF2-40B4-BE49-F238E27FC236}">
                  <a16:creationId xmlns:a16="http://schemas.microsoft.com/office/drawing/2014/main" id="{113DD703-3897-364D-B304-EAB81082660E}"/>
                </a:ext>
              </a:extLst>
            </p:cNvPr>
            <p:cNvSpPr/>
            <p:nvPr/>
          </p:nvSpPr>
          <p:spPr>
            <a:xfrm>
              <a:off x="4705040" y="4262093"/>
              <a:ext cx="1555729" cy="1413780"/>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Using this method resulted in </a:t>
              </a:r>
              <a:r>
                <a:rPr kumimoji="0" lang="pt-BR" sz="1100" b="1"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502</a:t>
              </a: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 outliers to be removed, but most of them still made sense, mainly in the LOB Life, so we just used this method as support for decision making.</a:t>
              </a:r>
            </a:p>
          </p:txBody>
        </p:sp>
        <p:sp>
          <p:nvSpPr>
            <p:cNvPr id="18" name="Retângulo 18">
              <a:extLst>
                <a:ext uri="{FF2B5EF4-FFF2-40B4-BE49-F238E27FC236}">
                  <a16:creationId xmlns:a16="http://schemas.microsoft.com/office/drawing/2014/main" id="{1DE69463-CC1B-4044-A524-6F69A224C413}"/>
                </a:ext>
              </a:extLst>
            </p:cNvPr>
            <p:cNvSpPr/>
            <p:nvPr/>
          </p:nvSpPr>
          <p:spPr>
            <a:xfrm>
              <a:off x="4586404" y="3384092"/>
              <a:ext cx="1641784" cy="1015663"/>
            </a:xfrm>
            <a:prstGeom prst="rect">
              <a:avLst/>
            </a:prstGeom>
          </p:spPr>
          <p:txBody>
            <a:bodyPr wrap="square">
              <a:spAutoFit/>
            </a:bodyPr>
            <a:lstStyle/>
            <a:p>
              <a:pPr marL="171450" marR="0" lvl="0" indent="-171450" algn="l" defTabSz="914400" rtl="0" eaLnBrk="1" fontAlgn="auto" latinLnBrk="0" hangingPunct="1">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151E"/>
                  </a:solidFill>
                  <a:effectLst/>
                  <a:uLnTx/>
                  <a:uFillTx/>
                  <a:latin typeface="Segoe UI" panose="020B0502040204020203" pitchFamily="34" charset="0"/>
                  <a:cs typeface="Segoe UI" panose="020B0502040204020203" pitchFamily="34" charset="0"/>
                </a:rPr>
                <a:t>Do we use simpler methods as in interquartile range to define outliers?</a:t>
              </a:r>
            </a:p>
          </p:txBody>
        </p:sp>
      </p:grpSp>
      <p:grpSp>
        <p:nvGrpSpPr>
          <p:cNvPr id="38" name="Group 37">
            <a:extLst>
              <a:ext uri="{FF2B5EF4-FFF2-40B4-BE49-F238E27FC236}">
                <a16:creationId xmlns:a16="http://schemas.microsoft.com/office/drawing/2014/main" id="{D1BE8A34-E44A-434C-9037-C0534FF14587}"/>
              </a:ext>
            </a:extLst>
          </p:cNvPr>
          <p:cNvGrpSpPr/>
          <p:nvPr/>
        </p:nvGrpSpPr>
        <p:grpSpPr>
          <a:xfrm>
            <a:off x="5562404" y="3429653"/>
            <a:ext cx="1841772" cy="2890975"/>
            <a:chOff x="6292142" y="3340050"/>
            <a:chExt cx="1841772" cy="2890975"/>
          </a:xfrm>
        </p:grpSpPr>
        <p:cxnSp>
          <p:nvCxnSpPr>
            <p:cNvPr id="8" name="Conexão reta 26">
              <a:extLst>
                <a:ext uri="{FF2B5EF4-FFF2-40B4-BE49-F238E27FC236}">
                  <a16:creationId xmlns:a16="http://schemas.microsoft.com/office/drawing/2014/main" id="{15AF337F-9344-7149-8B29-123A158A2889}"/>
                </a:ext>
              </a:extLst>
            </p:cNvPr>
            <p:cNvCxnSpPr>
              <a:cxnSpLocks/>
            </p:cNvCxnSpPr>
            <p:nvPr/>
          </p:nvCxnSpPr>
          <p:spPr>
            <a:xfrm flipV="1">
              <a:off x="6292142" y="3384092"/>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20" name="Group 19">
              <a:extLst>
                <a:ext uri="{FF2B5EF4-FFF2-40B4-BE49-F238E27FC236}">
                  <a16:creationId xmlns:a16="http://schemas.microsoft.com/office/drawing/2014/main" id="{79A511E8-C2F7-AE4A-B30D-AECA0D5C0919}"/>
                </a:ext>
              </a:extLst>
            </p:cNvPr>
            <p:cNvGrpSpPr/>
            <p:nvPr/>
          </p:nvGrpSpPr>
          <p:grpSpPr>
            <a:xfrm>
              <a:off x="6391139" y="3340050"/>
              <a:ext cx="1742775" cy="2494078"/>
              <a:chOff x="4555604" y="3339823"/>
              <a:chExt cx="1742775" cy="2494078"/>
            </a:xfrm>
          </p:grpSpPr>
          <p:sp>
            <p:nvSpPr>
              <p:cNvPr id="21" name="Retângulo 2">
                <a:extLst>
                  <a:ext uri="{FF2B5EF4-FFF2-40B4-BE49-F238E27FC236}">
                    <a16:creationId xmlns:a16="http://schemas.microsoft.com/office/drawing/2014/main" id="{5E4FADBA-CF38-0942-AB49-A0F3C577686B}"/>
                  </a:ext>
                </a:extLst>
              </p:cNvPr>
              <p:cNvSpPr/>
              <p:nvPr/>
            </p:nvSpPr>
            <p:spPr>
              <a:xfrm>
                <a:off x="4622230" y="4387351"/>
                <a:ext cx="1605957" cy="1446550"/>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Since we took a decisive approach when removing outliers, we didn’t experiment with this alternative too much. In the end, we only did binning in the age feature.</a:t>
                </a:r>
                <a:endPar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endParaRPr>
              </a:p>
            </p:txBody>
          </p:sp>
          <p:sp>
            <p:nvSpPr>
              <p:cNvPr id="22" name="Retângulo 18">
                <a:extLst>
                  <a:ext uri="{FF2B5EF4-FFF2-40B4-BE49-F238E27FC236}">
                    <a16:creationId xmlns:a16="http://schemas.microsoft.com/office/drawing/2014/main" id="{0E4C1AEA-6FFB-A345-9097-444B3B886030}"/>
                  </a:ext>
                </a:extLst>
              </p:cNvPr>
              <p:cNvSpPr/>
              <p:nvPr/>
            </p:nvSpPr>
            <p:spPr>
              <a:xfrm>
                <a:off x="4555604" y="3339823"/>
                <a:ext cx="1742775" cy="1015663"/>
              </a:xfrm>
              <a:prstGeom prst="rect">
                <a:avLst/>
              </a:prstGeom>
            </p:spPr>
            <p:txBody>
              <a:bodyPr wrap="square">
                <a:spAutoFit/>
              </a:bodyPr>
              <a:lstStyle/>
              <a:p>
                <a:pPr marL="171450" marR="0" lvl="0" indent="-171450" algn="l" defTabSz="914400" rtl="0" eaLnBrk="1" fontAlgn="auto" latinLnBrk="0" hangingPunct="1">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151E"/>
                    </a:solidFill>
                    <a:effectLst/>
                    <a:uLnTx/>
                    <a:uFillTx/>
                    <a:latin typeface="Segoe UI" panose="020B0502040204020203" pitchFamily="34" charset="0"/>
                    <a:cs typeface="Segoe UI" panose="020B0502040204020203" pitchFamily="34" charset="0"/>
                  </a:rPr>
                  <a:t>If instead we do binning, do we leave those observations in the dataset?</a:t>
                </a:r>
              </a:p>
            </p:txBody>
          </p:sp>
        </p:grpSp>
      </p:grpSp>
      <p:grpSp>
        <p:nvGrpSpPr>
          <p:cNvPr id="39" name="Group 38">
            <a:extLst>
              <a:ext uri="{FF2B5EF4-FFF2-40B4-BE49-F238E27FC236}">
                <a16:creationId xmlns:a16="http://schemas.microsoft.com/office/drawing/2014/main" id="{F4BA65A1-8A96-F34F-967C-D27D1FC2E289}"/>
              </a:ext>
            </a:extLst>
          </p:cNvPr>
          <p:cNvGrpSpPr/>
          <p:nvPr/>
        </p:nvGrpSpPr>
        <p:grpSpPr>
          <a:xfrm>
            <a:off x="7449378" y="3473695"/>
            <a:ext cx="1926360" cy="2848300"/>
            <a:chOff x="8190406" y="3384092"/>
            <a:chExt cx="1926360" cy="2848300"/>
          </a:xfrm>
        </p:grpSpPr>
        <p:cxnSp>
          <p:nvCxnSpPr>
            <p:cNvPr id="30" name="Conexão reta 26">
              <a:extLst>
                <a:ext uri="{FF2B5EF4-FFF2-40B4-BE49-F238E27FC236}">
                  <a16:creationId xmlns:a16="http://schemas.microsoft.com/office/drawing/2014/main" id="{7F851F71-77BD-594A-80E9-D337F2D04399}"/>
                </a:ext>
              </a:extLst>
            </p:cNvPr>
            <p:cNvCxnSpPr>
              <a:cxnSpLocks/>
            </p:cNvCxnSpPr>
            <p:nvPr/>
          </p:nvCxnSpPr>
          <p:spPr>
            <a:xfrm flipV="1">
              <a:off x="8190406" y="3384092"/>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31" name="Group 30">
              <a:extLst>
                <a:ext uri="{FF2B5EF4-FFF2-40B4-BE49-F238E27FC236}">
                  <a16:creationId xmlns:a16="http://schemas.microsoft.com/office/drawing/2014/main" id="{BE89A6A3-724F-5B4A-BC78-26263E51B26D}"/>
                </a:ext>
              </a:extLst>
            </p:cNvPr>
            <p:cNvGrpSpPr/>
            <p:nvPr/>
          </p:nvGrpSpPr>
          <p:grpSpPr>
            <a:xfrm>
              <a:off x="8320203" y="3384319"/>
              <a:ext cx="1796563" cy="2848073"/>
              <a:chOff x="4586404" y="3384092"/>
              <a:chExt cx="1796563" cy="2848073"/>
            </a:xfrm>
          </p:grpSpPr>
          <p:sp>
            <p:nvSpPr>
              <p:cNvPr id="32" name="Retângulo 2">
                <a:extLst>
                  <a:ext uri="{FF2B5EF4-FFF2-40B4-BE49-F238E27FC236}">
                    <a16:creationId xmlns:a16="http://schemas.microsoft.com/office/drawing/2014/main" id="{8C7A8C71-9F17-644C-8781-7A3B2F3AD317}"/>
                  </a:ext>
                </a:extLst>
              </p:cNvPr>
              <p:cNvSpPr/>
              <p:nvPr/>
            </p:nvSpPr>
            <p:spPr>
              <a:xfrm>
                <a:off x="4625794" y="4277784"/>
                <a:ext cx="1757173" cy="1954381"/>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We found it very difficult to see graphical representations of the data when we kept the outliers. Initially, we marked them in a dummy feature, but opted to not include these observations in the models, so we revised the code and removed them in the end.</a:t>
                </a:r>
              </a:p>
            </p:txBody>
          </p:sp>
          <p:sp>
            <p:nvSpPr>
              <p:cNvPr id="33" name="Retângulo 18">
                <a:extLst>
                  <a:ext uri="{FF2B5EF4-FFF2-40B4-BE49-F238E27FC236}">
                    <a16:creationId xmlns:a16="http://schemas.microsoft.com/office/drawing/2014/main" id="{4AB441D1-AC80-D841-BB64-D6D8EC88FA82}"/>
                  </a:ext>
                </a:extLst>
              </p:cNvPr>
              <p:cNvSpPr/>
              <p:nvPr/>
            </p:nvSpPr>
            <p:spPr>
              <a:xfrm>
                <a:off x="4586404" y="3384092"/>
                <a:ext cx="1757177" cy="830997"/>
              </a:xfrm>
              <a:prstGeom prst="rect">
                <a:avLst/>
              </a:prstGeom>
            </p:spPr>
            <p:txBody>
              <a:bodyPr wrap="square">
                <a:spAutoFit/>
              </a:bodyPr>
              <a:lstStyle/>
              <a:p>
                <a:pPr marL="171450" indent="-171450">
                  <a:spcAft>
                    <a:spcPts val="600"/>
                  </a:spcAft>
                  <a:buFont typeface="Arial" panose="020B0604020202020204" pitchFamily="34" charset="0"/>
                  <a:buChar char="•"/>
                  <a:defRPr/>
                </a:pPr>
                <a:r>
                  <a:rPr lang="en-US" sz="1200" b="1" dirty="0">
                    <a:solidFill>
                      <a:srgbClr val="00151E"/>
                    </a:solidFill>
                    <a:latin typeface="Segoe UI" panose="020B0502040204020203" pitchFamily="34" charset="0"/>
                    <a:cs typeface="Segoe UI" panose="020B0502040204020203" pitchFamily="34" charset="0"/>
                  </a:rPr>
                  <a:t>What are the pros and cons of leaving the outlier candidates?</a:t>
                </a:r>
              </a:p>
            </p:txBody>
          </p:sp>
        </p:grpSp>
      </p:grpSp>
      <p:grpSp>
        <p:nvGrpSpPr>
          <p:cNvPr id="29" name="Group 28">
            <a:extLst>
              <a:ext uri="{FF2B5EF4-FFF2-40B4-BE49-F238E27FC236}">
                <a16:creationId xmlns:a16="http://schemas.microsoft.com/office/drawing/2014/main" id="{6C87E7E1-A8EB-1A42-B9A8-46DCBD855006}"/>
              </a:ext>
            </a:extLst>
          </p:cNvPr>
          <p:cNvGrpSpPr/>
          <p:nvPr/>
        </p:nvGrpSpPr>
        <p:grpSpPr>
          <a:xfrm>
            <a:off x="11010789" y="152400"/>
            <a:ext cx="1161712" cy="6580430"/>
            <a:chOff x="11010789" y="152400"/>
            <a:chExt cx="1161712" cy="6580430"/>
          </a:xfrm>
        </p:grpSpPr>
        <p:sp>
          <p:nvSpPr>
            <p:cNvPr id="42" name="CaixaDeTexto 189">
              <a:extLst>
                <a:ext uri="{FF2B5EF4-FFF2-40B4-BE49-F238E27FC236}">
                  <a16:creationId xmlns:a16="http://schemas.microsoft.com/office/drawing/2014/main" id="{EA40AB96-1AD7-9149-95D1-6326469B90EC}"/>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43" name="Picture 42">
              <a:extLst>
                <a:ext uri="{FF2B5EF4-FFF2-40B4-BE49-F238E27FC236}">
                  <a16:creationId xmlns:a16="http://schemas.microsoft.com/office/drawing/2014/main" id="{F2BF5BF9-19A3-904B-B7EA-04D0ADC9AD3F}"/>
                </a:ext>
              </a:extLst>
            </p:cNvPr>
            <p:cNvPicPr>
              <a:picLocks noChangeAspect="1"/>
            </p:cNvPicPr>
            <p:nvPr/>
          </p:nvPicPr>
          <p:blipFill>
            <a:blip r:embed="rId3"/>
            <a:srcRect/>
            <a:stretch/>
          </p:blipFill>
          <p:spPr>
            <a:xfrm>
              <a:off x="11010789" y="152400"/>
              <a:ext cx="1074776" cy="389895"/>
            </a:xfrm>
            <a:prstGeom prst="rect">
              <a:avLst/>
            </a:prstGeom>
          </p:spPr>
        </p:pic>
      </p:grpSp>
      <p:pic>
        <p:nvPicPr>
          <p:cNvPr id="28" name="Picture 2" descr="ícone jupyter, logo">
            <a:extLst>
              <a:ext uri="{FF2B5EF4-FFF2-40B4-BE49-F238E27FC236}">
                <a16:creationId xmlns:a16="http://schemas.microsoft.com/office/drawing/2014/main" id="{CF0579DB-CC61-4CED-9536-55A021C25B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233" y="3429000"/>
            <a:ext cx="1603651" cy="801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6733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0F2F6"/>
        </a:solidFill>
        <a:effectLst/>
      </p:bgPr>
    </p:bg>
    <p:spTree>
      <p:nvGrpSpPr>
        <p:cNvPr id="1" name=""/>
        <p:cNvGrpSpPr/>
        <p:nvPr/>
      </p:nvGrpSpPr>
      <p:grpSpPr>
        <a:xfrm>
          <a:off x="0" y="0"/>
          <a:ext cx="0" cy="0"/>
          <a:chOff x="0" y="0"/>
          <a:chExt cx="0" cy="0"/>
        </a:xfrm>
      </p:grpSpPr>
      <p:sp>
        <p:nvSpPr>
          <p:cNvPr id="2" name="Retângulo 5">
            <a:extLst>
              <a:ext uri="{FF2B5EF4-FFF2-40B4-BE49-F238E27FC236}">
                <a16:creationId xmlns:a16="http://schemas.microsoft.com/office/drawing/2014/main" id="{C01F3641-7018-1F47-93A9-AADBEC35B17D}"/>
              </a:ext>
            </a:extLst>
          </p:cNvPr>
          <p:cNvSpPr/>
          <p:nvPr/>
        </p:nvSpPr>
        <p:spPr>
          <a:xfrm>
            <a:off x="3805227" y="1101297"/>
            <a:ext cx="6014933" cy="1671227"/>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rPr>
              <a:t>Outliers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grpSp>
        <p:nvGrpSpPr>
          <p:cNvPr id="11" name="Agrupar 1">
            <a:extLst>
              <a:ext uri="{FF2B5EF4-FFF2-40B4-BE49-F238E27FC236}">
                <a16:creationId xmlns:a16="http://schemas.microsoft.com/office/drawing/2014/main" id="{6BECA7F7-58AC-5443-96C4-AAFE7E52C8EF}"/>
              </a:ext>
            </a:extLst>
          </p:cNvPr>
          <p:cNvGrpSpPr/>
          <p:nvPr/>
        </p:nvGrpSpPr>
        <p:grpSpPr>
          <a:xfrm>
            <a:off x="2534711" y="971687"/>
            <a:ext cx="1" cy="5280834"/>
            <a:chOff x="5768863" y="937144"/>
            <a:chExt cx="1" cy="5280834"/>
          </a:xfrm>
        </p:grpSpPr>
        <p:cxnSp>
          <p:nvCxnSpPr>
            <p:cNvPr id="12" name="Conexão reta 46">
              <a:extLst>
                <a:ext uri="{FF2B5EF4-FFF2-40B4-BE49-F238E27FC236}">
                  <a16:creationId xmlns:a16="http://schemas.microsoft.com/office/drawing/2014/main" id="{C36324F8-96A5-D541-8EF1-60114B9A3668}"/>
                </a:ext>
              </a:extLst>
            </p:cNvPr>
            <p:cNvCxnSpPr>
              <a:cxnSpLocks/>
            </p:cNvCxnSpPr>
            <p:nvPr/>
          </p:nvCxnSpPr>
          <p:spPr>
            <a:xfrm>
              <a:off x="5768863" y="937144"/>
              <a:ext cx="0" cy="528083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Conexão reta 47">
              <a:extLst>
                <a:ext uri="{FF2B5EF4-FFF2-40B4-BE49-F238E27FC236}">
                  <a16:creationId xmlns:a16="http://schemas.microsoft.com/office/drawing/2014/main" id="{B6313350-A7A7-D44F-8E97-0E87186D4BDC}"/>
                </a:ext>
              </a:extLst>
            </p:cNvPr>
            <p:cNvCxnSpPr>
              <a:cxnSpLocks/>
            </p:cNvCxnSpPr>
            <p:nvPr/>
          </p:nvCxnSpPr>
          <p:spPr>
            <a:xfrm rot="5400000" flipH="1">
              <a:off x="5479238" y="5928352"/>
              <a:ext cx="579251" cy="0"/>
            </a:xfrm>
            <a:prstGeom prst="line">
              <a:avLst/>
            </a:prstGeom>
            <a:ln w="101600" cap="sq">
              <a:solidFill>
                <a:schemeClr val="accent5"/>
              </a:solidFill>
              <a:round/>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E4F1D608-1DE7-D043-A228-5BF8BB5E4342}"/>
              </a:ext>
            </a:extLst>
          </p:cNvPr>
          <p:cNvSpPr/>
          <p:nvPr/>
        </p:nvSpPr>
        <p:spPr>
          <a:xfrm>
            <a:off x="2057683" y="1983233"/>
            <a:ext cx="178403" cy="178403"/>
          </a:xfrm>
          <a:prstGeom prst="ellipse">
            <a:avLst/>
          </a:prstGeom>
          <a:solidFill>
            <a:schemeClr val="accent5"/>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D88CA363-9D7E-F54A-A523-20E263168D45}"/>
              </a:ext>
            </a:extLst>
          </p:cNvPr>
          <p:cNvSpPr/>
          <p:nvPr/>
        </p:nvSpPr>
        <p:spPr>
          <a:xfrm>
            <a:off x="1468292" y="2291445"/>
            <a:ext cx="367570" cy="367570"/>
          </a:xfrm>
          <a:prstGeom prst="ellipse">
            <a:avLst/>
          </a:prstGeom>
          <a:noFill/>
          <a:ln w="76200" cap="rnd">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6" name="Retângulo 5">
            <a:extLst>
              <a:ext uri="{FF2B5EF4-FFF2-40B4-BE49-F238E27FC236}">
                <a16:creationId xmlns:a16="http://schemas.microsoft.com/office/drawing/2014/main" id="{AF2888F3-88D1-9D44-9380-DE696385812D}"/>
              </a:ext>
            </a:extLst>
          </p:cNvPr>
          <p:cNvSpPr/>
          <p:nvPr/>
        </p:nvSpPr>
        <p:spPr>
          <a:xfrm>
            <a:off x="4297534" y="1332130"/>
            <a:ext cx="184731"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grpSp>
        <p:nvGrpSpPr>
          <p:cNvPr id="29" name="Group 28">
            <a:extLst>
              <a:ext uri="{FF2B5EF4-FFF2-40B4-BE49-F238E27FC236}">
                <a16:creationId xmlns:a16="http://schemas.microsoft.com/office/drawing/2014/main" id="{6C87E7E1-A8EB-1A42-B9A8-46DCBD855006}"/>
              </a:ext>
            </a:extLst>
          </p:cNvPr>
          <p:cNvGrpSpPr/>
          <p:nvPr/>
        </p:nvGrpSpPr>
        <p:grpSpPr>
          <a:xfrm>
            <a:off x="11010789" y="152400"/>
            <a:ext cx="1161712" cy="6580430"/>
            <a:chOff x="11010789" y="152400"/>
            <a:chExt cx="1161712" cy="6580430"/>
          </a:xfrm>
        </p:grpSpPr>
        <p:sp>
          <p:nvSpPr>
            <p:cNvPr id="42" name="CaixaDeTexto 189">
              <a:extLst>
                <a:ext uri="{FF2B5EF4-FFF2-40B4-BE49-F238E27FC236}">
                  <a16:creationId xmlns:a16="http://schemas.microsoft.com/office/drawing/2014/main" id="{EA40AB96-1AD7-9149-95D1-6326469B90EC}"/>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43" name="Picture 42">
              <a:extLst>
                <a:ext uri="{FF2B5EF4-FFF2-40B4-BE49-F238E27FC236}">
                  <a16:creationId xmlns:a16="http://schemas.microsoft.com/office/drawing/2014/main" id="{F2BF5BF9-19A3-904B-B7EA-04D0ADC9AD3F}"/>
                </a:ext>
              </a:extLst>
            </p:cNvPr>
            <p:cNvPicPr>
              <a:picLocks noChangeAspect="1"/>
            </p:cNvPicPr>
            <p:nvPr/>
          </p:nvPicPr>
          <p:blipFill>
            <a:blip r:embed="rId3"/>
            <a:srcRect/>
            <a:stretch/>
          </p:blipFill>
          <p:spPr>
            <a:xfrm>
              <a:off x="11010789" y="152400"/>
              <a:ext cx="1074776" cy="389895"/>
            </a:xfrm>
            <a:prstGeom prst="rect">
              <a:avLst/>
            </a:prstGeom>
          </p:spPr>
        </p:pic>
      </p:grpSp>
      <p:sp>
        <p:nvSpPr>
          <p:cNvPr id="45" name="Rectangle: Rounded Corners 44">
            <a:extLst>
              <a:ext uri="{FF2B5EF4-FFF2-40B4-BE49-F238E27FC236}">
                <a16:creationId xmlns:a16="http://schemas.microsoft.com/office/drawing/2014/main" id="{503F798D-A3DC-4666-AD4E-FC394B12FEAF}"/>
              </a:ext>
            </a:extLst>
          </p:cNvPr>
          <p:cNvSpPr/>
          <p:nvPr/>
        </p:nvSpPr>
        <p:spPr>
          <a:xfrm>
            <a:off x="2795312" y="2831252"/>
            <a:ext cx="1527152" cy="1030534"/>
          </a:xfrm>
          <a:prstGeom prst="roundRect">
            <a:avLst>
              <a:gd name="adj" fmla="val 887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1200" b="1" dirty="0">
                <a:solidFill>
                  <a:srgbClr val="FFFFFF"/>
                </a:solidFill>
                <a:latin typeface="Segoe UI Bold"/>
                <a:cs typeface="Segoe UI Semibold" panose="020B0702040204020203" pitchFamily="34" charset="0"/>
              </a:rPr>
              <a:t>Mark candidates using Interquartile range</a:t>
            </a:r>
            <a:endParaRPr lang="pt-PT" sz="1200" b="1" dirty="0">
              <a:solidFill>
                <a:srgbClr val="FFFFFF"/>
              </a:solidFill>
              <a:latin typeface="Segoe UI Bold"/>
              <a:cs typeface="Segoe UI Semibold" panose="020B0702040204020203" pitchFamily="34" charset="0"/>
            </a:endParaRPr>
          </a:p>
        </p:txBody>
      </p:sp>
      <p:sp>
        <p:nvSpPr>
          <p:cNvPr id="5" name="Arrow: Curved Up 4">
            <a:extLst>
              <a:ext uri="{FF2B5EF4-FFF2-40B4-BE49-F238E27FC236}">
                <a16:creationId xmlns:a16="http://schemas.microsoft.com/office/drawing/2014/main" id="{3E2C65E6-06C5-4851-9219-A906498101B2}"/>
              </a:ext>
            </a:extLst>
          </p:cNvPr>
          <p:cNvSpPr/>
          <p:nvPr/>
        </p:nvSpPr>
        <p:spPr>
          <a:xfrm>
            <a:off x="4057094" y="3852910"/>
            <a:ext cx="1527151" cy="452761"/>
          </a:xfrm>
          <a:prstGeom prst="curved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46" name="Rectangle: Rounded Corners 45">
            <a:extLst>
              <a:ext uri="{FF2B5EF4-FFF2-40B4-BE49-F238E27FC236}">
                <a16:creationId xmlns:a16="http://schemas.microsoft.com/office/drawing/2014/main" id="{7B672B30-8C5D-441A-A86D-411D8BEC47FB}"/>
              </a:ext>
            </a:extLst>
          </p:cNvPr>
          <p:cNvSpPr/>
          <p:nvPr/>
        </p:nvSpPr>
        <p:spPr>
          <a:xfrm>
            <a:off x="4820669" y="2812774"/>
            <a:ext cx="1527152" cy="1030534"/>
          </a:xfrm>
          <a:prstGeom prst="roundRect">
            <a:avLst>
              <a:gd name="adj" fmla="val 887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1200" b="1" dirty="0">
                <a:solidFill>
                  <a:srgbClr val="FFFFFF"/>
                </a:solidFill>
                <a:latin typeface="Segoe UI Bold"/>
                <a:cs typeface="Segoe UI Semibold" panose="020B0702040204020203" pitchFamily="34" charset="0"/>
              </a:rPr>
              <a:t>Analyse outlier candidates</a:t>
            </a:r>
            <a:endParaRPr lang="pt-PT" sz="1200" b="1" dirty="0">
              <a:solidFill>
                <a:srgbClr val="FFFFFF"/>
              </a:solidFill>
              <a:latin typeface="Segoe UI Bold"/>
              <a:cs typeface="Segoe UI Semibold" panose="020B0702040204020203" pitchFamily="34" charset="0"/>
            </a:endParaRPr>
          </a:p>
        </p:txBody>
      </p:sp>
      <p:sp>
        <p:nvSpPr>
          <p:cNvPr id="47" name="Rectangle: Rounded Corners 46">
            <a:extLst>
              <a:ext uri="{FF2B5EF4-FFF2-40B4-BE49-F238E27FC236}">
                <a16:creationId xmlns:a16="http://schemas.microsoft.com/office/drawing/2014/main" id="{A7DD0715-DB04-4CAB-AE61-6E3706C1E24B}"/>
              </a:ext>
            </a:extLst>
          </p:cNvPr>
          <p:cNvSpPr/>
          <p:nvPr/>
        </p:nvSpPr>
        <p:spPr>
          <a:xfrm>
            <a:off x="6846026" y="2831252"/>
            <a:ext cx="1527152" cy="1030534"/>
          </a:xfrm>
          <a:prstGeom prst="roundRect">
            <a:avLst>
              <a:gd name="adj" fmla="val 887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1200" b="1" dirty="0">
                <a:solidFill>
                  <a:srgbClr val="FFFFFF"/>
                </a:solidFill>
                <a:latin typeface="Segoe UI Bold"/>
                <a:cs typeface="Segoe UI Semibold" panose="020B0702040204020203" pitchFamily="34" charset="0"/>
              </a:rPr>
              <a:t>Manually remove extreme or abnormal data</a:t>
            </a:r>
            <a:endParaRPr lang="pt-PT" sz="1200" b="1" dirty="0">
              <a:solidFill>
                <a:srgbClr val="FFFFFF"/>
              </a:solidFill>
              <a:latin typeface="Segoe UI Bold"/>
              <a:cs typeface="Segoe UI Semibold" panose="020B0702040204020203" pitchFamily="34" charset="0"/>
            </a:endParaRPr>
          </a:p>
        </p:txBody>
      </p:sp>
      <p:sp>
        <p:nvSpPr>
          <p:cNvPr id="48" name="Arrow: Curved Up 47">
            <a:extLst>
              <a:ext uri="{FF2B5EF4-FFF2-40B4-BE49-F238E27FC236}">
                <a16:creationId xmlns:a16="http://schemas.microsoft.com/office/drawing/2014/main" id="{F4B10D0B-63C1-4702-8909-B4248010F71E}"/>
              </a:ext>
            </a:extLst>
          </p:cNvPr>
          <p:cNvSpPr/>
          <p:nvPr/>
        </p:nvSpPr>
        <p:spPr>
          <a:xfrm>
            <a:off x="6091564" y="3845509"/>
            <a:ext cx="1527151" cy="452761"/>
          </a:xfrm>
          <a:prstGeom prst="curved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49" name="Rectangle: Rounded Corners 48">
            <a:extLst>
              <a:ext uri="{FF2B5EF4-FFF2-40B4-BE49-F238E27FC236}">
                <a16:creationId xmlns:a16="http://schemas.microsoft.com/office/drawing/2014/main" id="{D07BCEAA-0F82-4B93-AB1A-7F919CC3F6EB}"/>
              </a:ext>
            </a:extLst>
          </p:cNvPr>
          <p:cNvSpPr/>
          <p:nvPr/>
        </p:nvSpPr>
        <p:spPr>
          <a:xfrm>
            <a:off x="9052224" y="5504151"/>
            <a:ext cx="2633246" cy="69095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10244 rows</a:t>
            </a:r>
          </a:p>
        </p:txBody>
      </p:sp>
      <p:sp>
        <p:nvSpPr>
          <p:cNvPr id="52" name="Retângulo 18">
            <a:extLst>
              <a:ext uri="{FF2B5EF4-FFF2-40B4-BE49-F238E27FC236}">
                <a16:creationId xmlns:a16="http://schemas.microsoft.com/office/drawing/2014/main" id="{628100BC-E205-4A5F-8C46-56B76A635BDA}"/>
              </a:ext>
            </a:extLst>
          </p:cNvPr>
          <p:cNvSpPr/>
          <p:nvPr/>
        </p:nvSpPr>
        <p:spPr>
          <a:xfrm>
            <a:off x="10501721" y="4415580"/>
            <a:ext cx="1527150" cy="276999"/>
          </a:xfrm>
          <a:prstGeom prst="rect">
            <a:avLst/>
          </a:prstGeom>
        </p:spPr>
        <p:txBody>
          <a:bodyPr wrap="square">
            <a:spAutoFit/>
          </a:bodyPr>
          <a:lstStyle/>
          <a:p>
            <a:pPr marR="0" lvl="0" algn="l" defTabSz="914400" rtl="0" eaLnBrk="1" fontAlgn="auto" latinLnBrk="0" hangingPunct="1">
              <a:spcBef>
                <a:spcPts val="0"/>
              </a:spcBef>
              <a:spcAft>
                <a:spcPts val="600"/>
              </a:spcAft>
              <a:buClrTx/>
              <a:buSzTx/>
              <a:tabLst/>
              <a:defRPr/>
            </a:pPr>
            <a:r>
              <a:rPr kumimoji="0" lang="en-US" sz="1200" b="1" i="0" u="none" strike="noStrike" kern="1200" cap="none" spc="0" normalizeH="0" baseline="0" noProof="0" dirty="0">
                <a:ln>
                  <a:noFill/>
                </a:ln>
                <a:solidFill>
                  <a:srgbClr val="00151E"/>
                </a:solidFill>
                <a:effectLst/>
                <a:uLnTx/>
                <a:uFillTx/>
                <a:latin typeface="Segoe UI" panose="020B0502040204020203" pitchFamily="34" charset="0"/>
                <a:cs typeface="Segoe UI" panose="020B0502040204020203" pitchFamily="34" charset="0"/>
              </a:rPr>
              <a:t>Resulting dataset</a:t>
            </a:r>
          </a:p>
        </p:txBody>
      </p:sp>
      <p:sp>
        <p:nvSpPr>
          <p:cNvPr id="53" name="Rectangle: Rounded Corners 52">
            <a:extLst>
              <a:ext uri="{FF2B5EF4-FFF2-40B4-BE49-F238E27FC236}">
                <a16:creationId xmlns:a16="http://schemas.microsoft.com/office/drawing/2014/main" id="{8F1D4D03-135E-4C20-92E1-D6CBB6094346}"/>
              </a:ext>
            </a:extLst>
          </p:cNvPr>
          <p:cNvSpPr/>
          <p:nvPr/>
        </p:nvSpPr>
        <p:spPr>
          <a:xfrm>
            <a:off x="9127640" y="3083520"/>
            <a:ext cx="2377820" cy="69095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28 outliers</a:t>
            </a:r>
          </a:p>
        </p:txBody>
      </p:sp>
      <p:sp>
        <p:nvSpPr>
          <p:cNvPr id="6" name="Arrow: Right 5">
            <a:extLst>
              <a:ext uri="{FF2B5EF4-FFF2-40B4-BE49-F238E27FC236}">
                <a16:creationId xmlns:a16="http://schemas.microsoft.com/office/drawing/2014/main" id="{90577323-CFBE-490A-8D56-C6009FB60BDB}"/>
              </a:ext>
            </a:extLst>
          </p:cNvPr>
          <p:cNvSpPr/>
          <p:nvPr/>
        </p:nvSpPr>
        <p:spPr>
          <a:xfrm>
            <a:off x="8416030" y="3328041"/>
            <a:ext cx="676098" cy="20527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35C0284E-7B65-4727-A9DC-693FC0878DE5}"/>
              </a:ext>
            </a:extLst>
          </p:cNvPr>
          <p:cNvSpPr/>
          <p:nvPr/>
        </p:nvSpPr>
        <p:spPr>
          <a:xfrm>
            <a:off x="10209322" y="3852908"/>
            <a:ext cx="381735" cy="1571348"/>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41D1E1D-873C-4F8D-BE66-51B09EDD6EE6}"/>
              </a:ext>
            </a:extLst>
          </p:cNvPr>
          <p:cNvSpPr/>
          <p:nvPr/>
        </p:nvSpPr>
        <p:spPr>
          <a:xfrm>
            <a:off x="3233561" y="2007825"/>
            <a:ext cx="650414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FF"/>
              </a:buClr>
              <a:buSzTx/>
              <a:buFontTx/>
              <a:buNone/>
              <a:tabLst/>
              <a:defRPr/>
            </a:pPr>
            <a:r>
              <a:rPr kumimoji="0" lang="pt-BR" sz="12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Our approach was, with the support of interquartile ranges, detect and remove extreme or abnormal data points. </a:t>
            </a:r>
            <a:r>
              <a:rPr lang="pt-BR" sz="12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This approach intention was to keep as much information as possible.</a:t>
            </a:r>
            <a:endParaRPr kumimoji="0" lang="pt-BR" sz="12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endParaRPr>
          </a:p>
        </p:txBody>
      </p:sp>
    </p:spTree>
    <p:extLst>
      <p:ext uri="{BB962C8B-B14F-4D97-AF65-F5344CB8AC3E}">
        <p14:creationId xmlns:p14="http://schemas.microsoft.com/office/powerpoint/2010/main" val="29521586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0F2F6"/>
        </a:solidFill>
        <a:effectLst/>
      </p:bgPr>
    </p:bg>
    <p:spTree>
      <p:nvGrpSpPr>
        <p:cNvPr id="1" name=""/>
        <p:cNvGrpSpPr/>
        <p:nvPr/>
      </p:nvGrpSpPr>
      <p:grpSpPr>
        <a:xfrm>
          <a:off x="0" y="0"/>
          <a:ext cx="0" cy="0"/>
          <a:chOff x="0" y="0"/>
          <a:chExt cx="0" cy="0"/>
        </a:xfrm>
      </p:grpSpPr>
      <p:sp>
        <p:nvSpPr>
          <p:cNvPr id="2" name="Retângulo 5">
            <a:extLst>
              <a:ext uri="{FF2B5EF4-FFF2-40B4-BE49-F238E27FC236}">
                <a16:creationId xmlns:a16="http://schemas.microsoft.com/office/drawing/2014/main" id="{C01F3641-7018-1F47-93A9-AADBEC35B17D}"/>
              </a:ext>
            </a:extLst>
          </p:cNvPr>
          <p:cNvSpPr/>
          <p:nvPr/>
        </p:nvSpPr>
        <p:spPr>
          <a:xfrm>
            <a:off x="2961287" y="269913"/>
            <a:ext cx="6728124" cy="923330"/>
          </a:xfrm>
          <a:prstGeom prst="rect">
            <a:avLst/>
          </a:prstGeom>
          <a:noFill/>
        </p:spPr>
        <p:txBody>
          <a:bodyPr wrap="none" rtlCol="0">
            <a:spAutoFit/>
          </a:bodyPr>
          <a:lstStyle/>
          <a:p>
            <a:pPr lvl="0">
              <a:defRPr/>
            </a:pPr>
            <a:r>
              <a:rPr lang="en-US" sz="5400" b="1" dirty="0">
                <a:ln w="6985">
                  <a:noFill/>
                </a:ln>
                <a:solidFill>
                  <a:schemeClr val="accent2"/>
                </a:solidFill>
                <a:latin typeface="Segoe UI" panose="020B0502040204020203" pitchFamily="34" charset="0"/>
                <a:ea typeface="Inter ExtraBold" panose="020B0502030000000004" pitchFamily="34" charset="0"/>
                <a:cs typeface="Segoe UI" panose="020B0502040204020203" pitchFamily="34" charset="0"/>
              </a:rPr>
              <a:t>Feature engineering</a:t>
            </a:r>
          </a:p>
        </p:txBody>
      </p:sp>
      <p:grpSp>
        <p:nvGrpSpPr>
          <p:cNvPr id="11" name="Agrupar 1">
            <a:extLst>
              <a:ext uri="{FF2B5EF4-FFF2-40B4-BE49-F238E27FC236}">
                <a16:creationId xmlns:a16="http://schemas.microsoft.com/office/drawing/2014/main" id="{6BECA7F7-58AC-5443-96C4-AAFE7E52C8EF}"/>
              </a:ext>
            </a:extLst>
          </p:cNvPr>
          <p:cNvGrpSpPr/>
          <p:nvPr/>
        </p:nvGrpSpPr>
        <p:grpSpPr>
          <a:xfrm>
            <a:off x="1376383" y="938131"/>
            <a:ext cx="1" cy="5280834"/>
            <a:chOff x="5768863" y="937144"/>
            <a:chExt cx="1" cy="5280834"/>
          </a:xfrm>
        </p:grpSpPr>
        <p:cxnSp>
          <p:nvCxnSpPr>
            <p:cNvPr id="12" name="Conexão reta 46">
              <a:extLst>
                <a:ext uri="{FF2B5EF4-FFF2-40B4-BE49-F238E27FC236}">
                  <a16:creationId xmlns:a16="http://schemas.microsoft.com/office/drawing/2014/main" id="{C36324F8-96A5-D541-8EF1-60114B9A3668}"/>
                </a:ext>
              </a:extLst>
            </p:cNvPr>
            <p:cNvCxnSpPr>
              <a:cxnSpLocks/>
            </p:cNvCxnSpPr>
            <p:nvPr/>
          </p:nvCxnSpPr>
          <p:spPr>
            <a:xfrm>
              <a:off x="5768863" y="937144"/>
              <a:ext cx="0" cy="528083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Conexão reta 47">
              <a:extLst>
                <a:ext uri="{FF2B5EF4-FFF2-40B4-BE49-F238E27FC236}">
                  <a16:creationId xmlns:a16="http://schemas.microsoft.com/office/drawing/2014/main" id="{B6313350-A7A7-D44F-8E97-0E87186D4BDC}"/>
                </a:ext>
              </a:extLst>
            </p:cNvPr>
            <p:cNvCxnSpPr>
              <a:cxnSpLocks/>
            </p:cNvCxnSpPr>
            <p:nvPr/>
          </p:nvCxnSpPr>
          <p:spPr>
            <a:xfrm rot="5400000" flipH="1">
              <a:off x="5479238" y="5928352"/>
              <a:ext cx="579251" cy="0"/>
            </a:xfrm>
            <a:prstGeom prst="line">
              <a:avLst/>
            </a:prstGeom>
            <a:ln w="101600" cap="sq">
              <a:solidFill>
                <a:schemeClr val="accent5"/>
              </a:solidFill>
              <a:round/>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E4F1D608-1DE7-D043-A228-5BF8BB5E4342}"/>
              </a:ext>
            </a:extLst>
          </p:cNvPr>
          <p:cNvSpPr/>
          <p:nvPr/>
        </p:nvSpPr>
        <p:spPr>
          <a:xfrm>
            <a:off x="474087" y="1704593"/>
            <a:ext cx="178403" cy="178403"/>
          </a:xfrm>
          <a:prstGeom prst="ellipse">
            <a:avLst/>
          </a:prstGeom>
          <a:solidFill>
            <a:schemeClr val="accent5"/>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D88CA363-9D7E-F54A-A523-20E263168D45}"/>
              </a:ext>
            </a:extLst>
          </p:cNvPr>
          <p:cNvSpPr/>
          <p:nvPr/>
        </p:nvSpPr>
        <p:spPr>
          <a:xfrm>
            <a:off x="475604" y="2255460"/>
            <a:ext cx="367570" cy="367570"/>
          </a:xfrm>
          <a:prstGeom prst="ellipse">
            <a:avLst/>
          </a:prstGeom>
          <a:noFill/>
          <a:ln w="76200" cap="rnd">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6" name="Retângulo 5">
            <a:extLst>
              <a:ext uri="{FF2B5EF4-FFF2-40B4-BE49-F238E27FC236}">
                <a16:creationId xmlns:a16="http://schemas.microsoft.com/office/drawing/2014/main" id="{AF2888F3-88D1-9D44-9380-DE696385812D}"/>
              </a:ext>
            </a:extLst>
          </p:cNvPr>
          <p:cNvSpPr/>
          <p:nvPr/>
        </p:nvSpPr>
        <p:spPr>
          <a:xfrm>
            <a:off x="4297534" y="1332130"/>
            <a:ext cx="184731" cy="923330"/>
          </a:xfrm>
          <a:prstGeom prst="rect">
            <a:avLst/>
          </a:prstGeom>
          <a:noFill/>
        </p:spPr>
        <p:txBody>
          <a:bodyPr wrap="none" rtlCol="0">
            <a:spAutoFit/>
          </a:bodyPr>
          <a:lstStyle/>
          <a:p>
            <a:pPr lvl="0"/>
            <a:endParaRPr lang="en-US" sz="5400" b="1" dirty="0">
              <a:ln w="6985">
                <a:noFill/>
              </a:ln>
              <a:solidFill>
                <a:schemeClr val="accent2"/>
              </a:solidFill>
              <a:latin typeface="Segoe UI" panose="020B0502040204020203" pitchFamily="34" charset="0"/>
              <a:ea typeface="Inter ExtraBold" panose="020B0502030000000004" pitchFamily="34" charset="0"/>
              <a:cs typeface="Segoe UI" panose="020B0502040204020203" pitchFamily="34" charset="0"/>
            </a:endParaRPr>
          </a:p>
        </p:txBody>
      </p:sp>
      <p:grpSp>
        <p:nvGrpSpPr>
          <p:cNvPr id="40" name="Group 39">
            <a:extLst>
              <a:ext uri="{FF2B5EF4-FFF2-40B4-BE49-F238E27FC236}">
                <a16:creationId xmlns:a16="http://schemas.microsoft.com/office/drawing/2014/main" id="{BBB88E4A-5FB7-0342-839C-A34936B20BA8}"/>
              </a:ext>
            </a:extLst>
          </p:cNvPr>
          <p:cNvGrpSpPr/>
          <p:nvPr/>
        </p:nvGrpSpPr>
        <p:grpSpPr>
          <a:xfrm>
            <a:off x="10695934" y="2817128"/>
            <a:ext cx="1671123" cy="2846933"/>
            <a:chOff x="10117530" y="3428773"/>
            <a:chExt cx="1671123" cy="2846933"/>
          </a:xfrm>
        </p:grpSpPr>
        <p:cxnSp>
          <p:nvCxnSpPr>
            <p:cNvPr id="34" name="Conexão reta 26">
              <a:extLst>
                <a:ext uri="{FF2B5EF4-FFF2-40B4-BE49-F238E27FC236}">
                  <a16:creationId xmlns:a16="http://schemas.microsoft.com/office/drawing/2014/main" id="{2D8894B1-46B9-254F-9695-2FCBE299C437}"/>
                </a:ext>
              </a:extLst>
            </p:cNvPr>
            <p:cNvCxnSpPr>
              <a:cxnSpLocks/>
            </p:cNvCxnSpPr>
            <p:nvPr/>
          </p:nvCxnSpPr>
          <p:spPr>
            <a:xfrm flipV="1">
              <a:off x="10117530" y="3428773"/>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35" name="Group 34">
              <a:extLst>
                <a:ext uri="{FF2B5EF4-FFF2-40B4-BE49-F238E27FC236}">
                  <a16:creationId xmlns:a16="http://schemas.microsoft.com/office/drawing/2014/main" id="{57DC77DE-D84A-C042-B980-CA94253091F5}"/>
                </a:ext>
              </a:extLst>
            </p:cNvPr>
            <p:cNvGrpSpPr/>
            <p:nvPr/>
          </p:nvGrpSpPr>
          <p:grpSpPr>
            <a:xfrm>
              <a:off x="10232924" y="3429000"/>
              <a:ext cx="1555729" cy="2279642"/>
              <a:chOff x="4572001" y="3384092"/>
              <a:chExt cx="1555729" cy="2279642"/>
            </a:xfrm>
          </p:grpSpPr>
          <p:sp>
            <p:nvSpPr>
              <p:cNvPr id="36" name="Retângulo 2">
                <a:extLst>
                  <a:ext uri="{FF2B5EF4-FFF2-40B4-BE49-F238E27FC236}">
                    <a16:creationId xmlns:a16="http://schemas.microsoft.com/office/drawing/2014/main" id="{1F3EDBBA-D0EA-AB43-8C68-1F227C1ED1CF}"/>
                  </a:ext>
                </a:extLst>
              </p:cNvPr>
              <p:cNvSpPr/>
              <p:nvPr/>
            </p:nvSpPr>
            <p:spPr>
              <a:xfrm>
                <a:off x="4572001" y="3909408"/>
                <a:ext cx="1555729" cy="1754326"/>
              </a:xfrm>
              <a:prstGeom prst="rect">
                <a:avLst/>
              </a:prstGeom>
            </p:spPr>
            <p:txBody>
              <a:bodyPr wrap="square">
                <a:spAutoFit/>
              </a:bodyPr>
              <a:lstStyle/>
              <a:p>
                <a:pPr marL="171450" lvl="0" indent="-171450">
                  <a:spcBef>
                    <a:spcPts val="600"/>
                  </a:spcBef>
                  <a:buClr>
                    <a:srgbClr val="C00000"/>
                  </a:buClr>
                  <a:buFont typeface="Courier New" panose="02070309020205020404" pitchFamily="49" charset="0"/>
                  <a:buChar char="o"/>
                </a:pP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X: Motor, Household, Life, Health and Work Compensation</a:t>
                </a:r>
              </a:p>
              <a:p>
                <a:pPr marL="171450" lvl="0" indent="-171450">
                  <a:spcBef>
                    <a:spcPts val="600"/>
                  </a:spcBef>
                  <a:buClr>
                    <a:srgbClr val="C00000"/>
                  </a:buClr>
                  <a:buFont typeface="Courier New" panose="02070309020205020404" pitchFamily="49" charset="0"/>
                  <a:buChar char="o"/>
                </a:pP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rt : rate</a:t>
                </a:r>
              </a:p>
              <a:p>
                <a:pPr marL="171450" lvl="0" indent="-171450">
                  <a:spcBef>
                    <a:spcPts val="600"/>
                  </a:spcBef>
                  <a:buClr>
                    <a:srgbClr val="C00000"/>
                  </a:buClr>
                  <a:buFont typeface="Courier New" panose="02070309020205020404" pitchFamily="49" charset="0"/>
                  <a:buChar char="o"/>
                </a:pP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dt : date</a:t>
                </a:r>
              </a:p>
              <a:p>
                <a:pPr marL="171450" lvl="0" indent="-171450">
                  <a:spcBef>
                    <a:spcPts val="600"/>
                  </a:spcBef>
                  <a:buClr>
                    <a:srgbClr val="C00000"/>
                  </a:buClr>
                  <a:buFont typeface="Courier New" panose="02070309020205020404" pitchFamily="49" charset="0"/>
                  <a:buChar char="o"/>
                </a:pP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amt :amount</a:t>
                </a:r>
              </a:p>
              <a:p>
                <a:pPr marL="171450" lvl="0" indent="-171450">
                  <a:spcBef>
                    <a:spcPts val="600"/>
                  </a:spcBef>
                  <a:buClr>
                    <a:srgbClr val="C00000"/>
                  </a:buClr>
                  <a:buFont typeface="Courier New" panose="02070309020205020404" pitchFamily="49" charset="0"/>
                  <a:buChar char="o"/>
                </a:pP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atr : atribute</a:t>
                </a:r>
              </a:p>
            </p:txBody>
          </p:sp>
          <p:sp>
            <p:nvSpPr>
              <p:cNvPr id="37" name="Retângulo 18">
                <a:extLst>
                  <a:ext uri="{FF2B5EF4-FFF2-40B4-BE49-F238E27FC236}">
                    <a16:creationId xmlns:a16="http://schemas.microsoft.com/office/drawing/2014/main" id="{D340DCD5-C8E9-9E4A-9DDC-0881F359E308}"/>
                  </a:ext>
                </a:extLst>
              </p:cNvPr>
              <p:cNvSpPr/>
              <p:nvPr/>
            </p:nvSpPr>
            <p:spPr>
              <a:xfrm>
                <a:off x="4586404" y="3384092"/>
                <a:ext cx="1199713" cy="276999"/>
              </a:xfrm>
              <a:prstGeom prst="rect">
                <a:avLst/>
              </a:prstGeom>
            </p:spPr>
            <p:txBody>
              <a:bodyPr wrap="square">
                <a:spAutoFit/>
              </a:bodyPr>
              <a:lstStyle/>
              <a:p>
                <a:pPr lvl="0">
                  <a:spcBef>
                    <a:spcPts val="600"/>
                  </a:spcBef>
                  <a:buClr>
                    <a:srgbClr val="0000FF"/>
                  </a:buClr>
                </a:pPr>
                <a:r>
                  <a:rPr lang="pt-BR" sz="1200" b="1" dirty="0">
                    <a:solidFill>
                      <a:schemeClr val="accent1"/>
                    </a:solidFill>
                    <a:latin typeface="Segoe UI" panose="020B0502040204020203" pitchFamily="34" charset="0"/>
                    <a:ea typeface="Inter" panose="020B0502030000000004" pitchFamily="34" charset="0"/>
                    <a:cs typeface="Segoe UI" panose="020B0502040204020203" pitchFamily="34" charset="0"/>
                  </a:rPr>
                  <a:t>Legend:</a:t>
                </a:r>
              </a:p>
            </p:txBody>
          </p:sp>
        </p:grpSp>
      </p:grpSp>
      <p:grpSp>
        <p:nvGrpSpPr>
          <p:cNvPr id="29" name="Group 28">
            <a:extLst>
              <a:ext uri="{FF2B5EF4-FFF2-40B4-BE49-F238E27FC236}">
                <a16:creationId xmlns:a16="http://schemas.microsoft.com/office/drawing/2014/main" id="{6C87E7E1-A8EB-1A42-B9A8-46DCBD855006}"/>
              </a:ext>
            </a:extLst>
          </p:cNvPr>
          <p:cNvGrpSpPr/>
          <p:nvPr/>
        </p:nvGrpSpPr>
        <p:grpSpPr>
          <a:xfrm>
            <a:off x="11010789" y="152400"/>
            <a:ext cx="1161712" cy="6580430"/>
            <a:chOff x="11010789" y="152400"/>
            <a:chExt cx="1161712" cy="6580430"/>
          </a:xfrm>
        </p:grpSpPr>
        <p:sp>
          <p:nvSpPr>
            <p:cNvPr id="42" name="CaixaDeTexto 189">
              <a:extLst>
                <a:ext uri="{FF2B5EF4-FFF2-40B4-BE49-F238E27FC236}">
                  <a16:creationId xmlns:a16="http://schemas.microsoft.com/office/drawing/2014/main" id="{EA40AB96-1AD7-9149-95D1-6326469B90EC}"/>
                </a:ext>
              </a:extLst>
            </p:cNvPr>
            <p:cNvSpPr txBox="1"/>
            <p:nvPr/>
          </p:nvSpPr>
          <p:spPr>
            <a:xfrm>
              <a:off x="11885242" y="6517386"/>
              <a:ext cx="287259" cy="215444"/>
            </a:xfrm>
            <a:prstGeom prst="rect">
              <a:avLst/>
            </a:prstGeom>
            <a:noFill/>
          </p:spPr>
          <p:txBody>
            <a:bodyPr wrap="none" rtlCol="0">
              <a:spAutoFit/>
            </a:bodyPr>
            <a:lstStyle/>
            <a:p>
              <a:pPr algn="r"/>
              <a:fld id="{1FFEABD2-D054-42CC-A288-A5DDE772FF79}" type="slidenum">
                <a:rPr lang="pt-PT" sz="800" smtClean="0">
                  <a:latin typeface="+mj-lt"/>
                </a:rPr>
                <a:t>25</a:t>
              </a:fld>
              <a:endParaRPr lang="pt-PT" sz="800" dirty="0">
                <a:latin typeface="+mj-lt"/>
              </a:endParaRPr>
            </a:p>
          </p:txBody>
        </p:sp>
        <p:pic>
          <p:nvPicPr>
            <p:cNvPr id="43" name="Picture 42">
              <a:extLst>
                <a:ext uri="{FF2B5EF4-FFF2-40B4-BE49-F238E27FC236}">
                  <a16:creationId xmlns:a16="http://schemas.microsoft.com/office/drawing/2014/main" id="{F2BF5BF9-19A3-904B-B7EA-04D0ADC9AD3F}"/>
                </a:ext>
              </a:extLst>
            </p:cNvPr>
            <p:cNvPicPr>
              <a:picLocks noChangeAspect="1"/>
            </p:cNvPicPr>
            <p:nvPr/>
          </p:nvPicPr>
          <p:blipFill>
            <a:blip r:embed="rId3"/>
            <a:srcRect/>
            <a:stretch/>
          </p:blipFill>
          <p:spPr>
            <a:xfrm>
              <a:off x="11010789" y="152400"/>
              <a:ext cx="1074776" cy="389895"/>
            </a:xfrm>
            <a:prstGeom prst="rect">
              <a:avLst/>
            </a:prstGeom>
          </p:spPr>
        </p:pic>
      </p:grpSp>
      <p:graphicFrame>
        <p:nvGraphicFramePr>
          <p:cNvPr id="41" name="Tabela 2">
            <a:extLst>
              <a:ext uri="{FF2B5EF4-FFF2-40B4-BE49-F238E27FC236}">
                <a16:creationId xmlns:a16="http://schemas.microsoft.com/office/drawing/2014/main" id="{BE2C72F9-72D2-4548-B61D-9D47DA9A9E21}"/>
              </a:ext>
            </a:extLst>
          </p:cNvPr>
          <p:cNvGraphicFramePr>
            <a:graphicFrameLocks noGrp="1"/>
          </p:cNvGraphicFramePr>
          <p:nvPr>
            <p:extLst>
              <p:ext uri="{D42A27DB-BD31-4B8C-83A1-F6EECF244321}">
                <p14:modId xmlns:p14="http://schemas.microsoft.com/office/powerpoint/2010/main" val="1857045194"/>
              </p:ext>
            </p:extLst>
          </p:nvPr>
        </p:nvGraphicFramePr>
        <p:xfrm>
          <a:off x="1491776" y="1193242"/>
          <a:ext cx="8888824" cy="5318458"/>
        </p:xfrm>
        <a:graphic>
          <a:graphicData uri="http://schemas.openxmlformats.org/drawingml/2006/table">
            <a:tbl>
              <a:tblPr firstRow="1" bandRow="1">
                <a:tableStyleId>{5C22544A-7EE6-4342-B048-85BDC9FD1C3A}</a:tableStyleId>
              </a:tblPr>
              <a:tblGrid>
                <a:gridCol w="1399130">
                  <a:extLst>
                    <a:ext uri="{9D8B030D-6E8A-4147-A177-3AD203B41FA5}">
                      <a16:colId xmlns:a16="http://schemas.microsoft.com/office/drawing/2014/main" val="2508008434"/>
                    </a:ext>
                  </a:extLst>
                </a:gridCol>
                <a:gridCol w="836930">
                  <a:extLst>
                    <a:ext uri="{9D8B030D-6E8A-4147-A177-3AD203B41FA5}">
                      <a16:colId xmlns:a16="http://schemas.microsoft.com/office/drawing/2014/main" val="3786089995"/>
                    </a:ext>
                  </a:extLst>
                </a:gridCol>
                <a:gridCol w="811205">
                  <a:extLst>
                    <a:ext uri="{9D8B030D-6E8A-4147-A177-3AD203B41FA5}">
                      <a16:colId xmlns:a16="http://schemas.microsoft.com/office/drawing/2014/main" val="1955863900"/>
                    </a:ext>
                  </a:extLst>
                </a:gridCol>
                <a:gridCol w="469350">
                  <a:extLst>
                    <a:ext uri="{9D8B030D-6E8A-4147-A177-3AD203B41FA5}">
                      <a16:colId xmlns:a16="http://schemas.microsoft.com/office/drawing/2014/main" val="2272852241"/>
                    </a:ext>
                  </a:extLst>
                </a:gridCol>
                <a:gridCol w="1025897">
                  <a:extLst>
                    <a:ext uri="{9D8B030D-6E8A-4147-A177-3AD203B41FA5}">
                      <a16:colId xmlns:a16="http://schemas.microsoft.com/office/drawing/2014/main" val="2678201767"/>
                    </a:ext>
                  </a:extLst>
                </a:gridCol>
                <a:gridCol w="4346312">
                  <a:extLst>
                    <a:ext uri="{9D8B030D-6E8A-4147-A177-3AD203B41FA5}">
                      <a16:colId xmlns:a16="http://schemas.microsoft.com/office/drawing/2014/main" val="2046021593"/>
                    </a:ext>
                  </a:extLst>
                </a:gridCol>
              </a:tblGrid>
              <a:tr h="239711">
                <a:tc>
                  <a:txBody>
                    <a:bodyPr/>
                    <a:lstStyle/>
                    <a:p>
                      <a:r>
                        <a:rPr lang="pt-PT" sz="1100" b="0" dirty="0" err="1">
                          <a:latin typeface="Segoe UI Light" panose="020B0502040204020203" pitchFamily="34" charset="0"/>
                          <a:cs typeface="Segoe UI Light" panose="020B0502040204020203" pitchFamily="34" charset="0"/>
                        </a:rPr>
                        <a:t>Old</a:t>
                      </a:r>
                      <a:r>
                        <a:rPr lang="pt-PT" sz="1100" b="0" dirty="0">
                          <a:latin typeface="Segoe UI Light" panose="020B0502040204020203" pitchFamily="34" charset="0"/>
                          <a:cs typeface="Segoe UI Light" panose="020B0502040204020203" pitchFamily="34" charset="0"/>
                        </a:rPr>
                        <a:t> </a:t>
                      </a:r>
                      <a:r>
                        <a:rPr lang="pt-PT" sz="1100" b="0" dirty="0" err="1">
                          <a:latin typeface="Segoe UI Light" panose="020B0502040204020203" pitchFamily="34" charset="0"/>
                          <a:cs typeface="Segoe UI Light" panose="020B0502040204020203" pitchFamily="34" charset="0"/>
                        </a:rPr>
                        <a:t>Columns</a:t>
                      </a:r>
                      <a:endParaRPr lang="pt-PT" sz="1100" b="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r>
                        <a:rPr lang="pt-PT" sz="1100" b="0" dirty="0" err="1">
                          <a:latin typeface="Segoe UI Light" panose="020B0502040204020203" pitchFamily="34" charset="0"/>
                          <a:cs typeface="Segoe UI Light" panose="020B0502040204020203" pitchFamily="34" charset="0"/>
                        </a:rPr>
                        <a:t>MinMax</a:t>
                      </a:r>
                      <a:endParaRPr lang="pt-PT" sz="1100" b="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r>
                        <a:rPr lang="pt-PT" sz="1100" b="0" dirty="0">
                          <a:latin typeface="Segoe UI Light" panose="020B0502040204020203" pitchFamily="34" charset="0"/>
                          <a:cs typeface="Segoe UI Light" panose="020B0502040204020203" pitchFamily="34" charset="0"/>
                        </a:rPr>
                        <a:t>Standard</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r>
                        <a:rPr lang="pt-PT" sz="1100" b="0" dirty="0">
                          <a:latin typeface="Segoe UI Light" panose="020B0502040204020203" pitchFamily="34" charset="0"/>
                          <a:cs typeface="Segoe UI Light" panose="020B0502040204020203" pitchFamily="34" charset="0"/>
                        </a:rPr>
                        <a:t>Log</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r>
                        <a:rPr lang="pt-PT" sz="1100" b="0" dirty="0" err="1">
                          <a:latin typeface="Segoe UI Light" panose="020B0502040204020203" pitchFamily="34" charset="0"/>
                          <a:cs typeface="Segoe UI Light" panose="020B0502040204020203" pitchFamily="34" charset="0"/>
                        </a:rPr>
                        <a:t>Square</a:t>
                      </a:r>
                      <a:r>
                        <a:rPr lang="pt-PT" sz="1100" b="0" dirty="0">
                          <a:latin typeface="Segoe UI Light" panose="020B0502040204020203" pitchFamily="34" charset="0"/>
                          <a:cs typeface="Segoe UI Light" panose="020B0502040204020203" pitchFamily="34" charset="0"/>
                        </a:rPr>
                        <a:t> </a:t>
                      </a:r>
                      <a:r>
                        <a:rPr lang="pt-PT" sz="1100" b="0" dirty="0" err="1">
                          <a:latin typeface="Segoe UI Light" panose="020B0502040204020203" pitchFamily="34" charset="0"/>
                          <a:cs typeface="Segoe UI Light" panose="020B0502040204020203" pitchFamily="34" charset="0"/>
                        </a:rPr>
                        <a:t>Root</a:t>
                      </a:r>
                      <a:endParaRPr lang="pt-PT" sz="1100" b="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pt-PT" sz="1100" b="0" dirty="0" err="1">
                          <a:latin typeface="Segoe UI Light" panose="020B0502040204020203" pitchFamily="34" charset="0"/>
                          <a:cs typeface="Segoe UI Light" panose="020B0502040204020203" pitchFamily="34" charset="0"/>
                        </a:rPr>
                        <a:t>Description</a:t>
                      </a:r>
                      <a:endParaRPr lang="pt-PT" sz="1100" b="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3851796188"/>
                  </a:ext>
                </a:extLst>
              </a:tr>
              <a:tr h="239711">
                <a:tc>
                  <a:txBody>
                    <a:bodyPr/>
                    <a:lstStyle/>
                    <a:p>
                      <a:r>
                        <a:rPr lang="pt-PT" sz="1100" dirty="0" err="1">
                          <a:solidFill>
                            <a:srgbClr val="000000"/>
                          </a:solidFill>
                          <a:latin typeface="Segoe UI Light" panose="020B0502040204020203" pitchFamily="34" charset="0"/>
                          <a:cs typeface="Segoe UI Light" panose="020B0502040204020203" pitchFamily="34" charset="0"/>
                        </a:rPr>
                        <a:t>atr_cust_age</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a:r>
                        <a:rPr lang="pt-PT" sz="1100" b="0" dirty="0" err="1">
                          <a:solidFill>
                            <a:srgbClr val="000000"/>
                          </a:solidFill>
                          <a:latin typeface="Segoe UI Light" panose="020B0502040204020203" pitchFamily="34" charset="0"/>
                          <a:cs typeface="Segoe UI Light" panose="020B0502040204020203" pitchFamily="34" charset="0"/>
                        </a:rPr>
                        <a:t>Customer</a:t>
                      </a:r>
                      <a:r>
                        <a:rPr lang="pt-PT" sz="1100" b="0" dirty="0">
                          <a:solidFill>
                            <a:srgbClr val="000000"/>
                          </a:solidFill>
                          <a:latin typeface="Segoe UI Light" panose="020B0502040204020203" pitchFamily="34" charset="0"/>
                          <a:cs typeface="Segoe UI Light" panose="020B0502040204020203" pitchFamily="34" charset="0"/>
                        </a:rPr>
                        <a:t> age</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35621978"/>
                  </a:ext>
                </a:extLst>
              </a:tr>
              <a:tr h="239711">
                <a:tc>
                  <a:txBody>
                    <a:bodyPr/>
                    <a:lstStyle/>
                    <a:p>
                      <a:r>
                        <a:rPr lang="pt-PT" sz="1100" dirty="0" err="1">
                          <a:solidFill>
                            <a:srgbClr val="000000"/>
                          </a:solidFill>
                          <a:latin typeface="Segoe UI Light" panose="020B0502040204020203" pitchFamily="34" charset="0"/>
                          <a:cs typeface="Segoe UI Light" panose="020B0502040204020203" pitchFamily="34" charset="0"/>
                        </a:rPr>
                        <a:t>dt_fpy</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a:r>
                        <a:rPr lang="pt-PT" sz="1100" b="0" dirty="0">
                          <a:solidFill>
                            <a:srgbClr val="000000"/>
                          </a:solidFill>
                          <a:latin typeface="Segoe UI Light" panose="020B0502040204020203" pitchFamily="34" charset="0"/>
                          <a:cs typeface="Segoe UI Light" panose="020B0502040204020203" pitchFamily="34" charset="0"/>
                        </a:rPr>
                        <a:t>Date </a:t>
                      </a:r>
                      <a:r>
                        <a:rPr lang="pt-PT" sz="1100" b="0" dirty="0" err="1">
                          <a:solidFill>
                            <a:srgbClr val="000000"/>
                          </a:solidFill>
                          <a:latin typeface="Segoe UI Light" panose="020B0502040204020203" pitchFamily="34" charset="0"/>
                          <a:cs typeface="Segoe UI Light" panose="020B0502040204020203" pitchFamily="34" charset="0"/>
                        </a:rPr>
                        <a:t>when</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the</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customer</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activated</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the</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policy</a:t>
                      </a:r>
                      <a:endParaRPr lang="pt-PT" sz="1100" b="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91209029"/>
                  </a:ext>
                </a:extLst>
              </a:tr>
              <a:tr h="239711">
                <a:tc>
                  <a:txBody>
                    <a:bodyPr/>
                    <a:lstStyle/>
                    <a:p>
                      <a:r>
                        <a:rPr lang="pt-PT" sz="1100" dirty="0" err="1">
                          <a:solidFill>
                            <a:srgbClr val="000000"/>
                          </a:solidFill>
                          <a:latin typeface="Segoe UI Light" panose="020B0502040204020203" pitchFamily="34" charset="0"/>
                          <a:cs typeface="Segoe UI Light" panose="020B0502040204020203" pitchFamily="34" charset="0"/>
                        </a:rPr>
                        <a:t>amt_gms</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a:r>
                        <a:rPr lang="pt-PT" sz="1100" b="0" dirty="0" err="1">
                          <a:solidFill>
                            <a:srgbClr val="000000"/>
                          </a:solidFill>
                          <a:latin typeface="Segoe UI Light" panose="020B0502040204020203" pitchFamily="34" charset="0"/>
                          <a:cs typeface="Segoe UI Light" panose="020B0502040204020203" pitchFamily="34" charset="0"/>
                        </a:rPr>
                        <a:t>Custoemr</a:t>
                      </a:r>
                      <a:r>
                        <a:rPr lang="pt-PT" sz="1100" b="0" dirty="0">
                          <a:solidFill>
                            <a:srgbClr val="000000"/>
                          </a:solidFill>
                          <a:latin typeface="Segoe UI Light" panose="020B0502040204020203" pitchFamily="34" charset="0"/>
                          <a:cs typeface="Segoe UI Light" panose="020B0502040204020203" pitchFamily="34" charset="0"/>
                        </a:rPr>
                        <a:t> gross </a:t>
                      </a:r>
                      <a:r>
                        <a:rPr lang="pt-PT" sz="1100" b="0" dirty="0" err="1">
                          <a:solidFill>
                            <a:srgbClr val="000000"/>
                          </a:solidFill>
                          <a:latin typeface="Segoe UI Light" panose="020B0502040204020203" pitchFamily="34" charset="0"/>
                          <a:cs typeface="Segoe UI Light" panose="020B0502040204020203" pitchFamily="34" charset="0"/>
                        </a:rPr>
                        <a:t>monthly</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salary</a:t>
                      </a:r>
                      <a:endParaRPr lang="pt-PT" sz="1100" b="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83370564"/>
                  </a:ext>
                </a:extLst>
              </a:tr>
              <a:tr h="239711">
                <a:tc>
                  <a:txBody>
                    <a:bodyPr/>
                    <a:lstStyle/>
                    <a:p>
                      <a:r>
                        <a:rPr lang="pt-PT" sz="1100" dirty="0" err="1">
                          <a:solidFill>
                            <a:srgbClr val="000000"/>
                          </a:solidFill>
                          <a:latin typeface="Segoe UI Light" panose="020B0502040204020203" pitchFamily="34" charset="0"/>
                          <a:cs typeface="Segoe UI Light" panose="020B0502040204020203" pitchFamily="34" charset="0"/>
                        </a:rPr>
                        <a:t>amt_cmv</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a:r>
                        <a:rPr lang="pt-PT" sz="1100" b="0" dirty="0" err="1">
                          <a:solidFill>
                            <a:srgbClr val="000000"/>
                          </a:solidFill>
                          <a:latin typeface="Segoe UI Light" panose="020B0502040204020203" pitchFamily="34" charset="0"/>
                          <a:cs typeface="Segoe UI Light" panose="020B0502040204020203" pitchFamily="34" charset="0"/>
                        </a:rPr>
                        <a:t>Customer</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monetary</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value</a:t>
                      </a:r>
                      <a:endParaRPr lang="pt-PT" sz="1100" b="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26861918"/>
                  </a:ext>
                </a:extLst>
              </a:tr>
              <a:tr h="239711">
                <a:tc>
                  <a:txBody>
                    <a:bodyPr/>
                    <a:lstStyle/>
                    <a:p>
                      <a:r>
                        <a:rPr lang="pt-PT" sz="1100" dirty="0" err="1">
                          <a:solidFill>
                            <a:srgbClr val="000000"/>
                          </a:solidFill>
                          <a:latin typeface="Segoe UI Light" panose="020B0502040204020203" pitchFamily="34" charset="0"/>
                          <a:cs typeface="Segoe UI Light" panose="020B0502040204020203" pitchFamily="34" charset="0"/>
                        </a:rPr>
                        <a:t>amt_plob_X</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a:r>
                        <a:rPr lang="pt-PT" sz="1100" b="0" dirty="0" err="1">
                          <a:solidFill>
                            <a:srgbClr val="000000"/>
                          </a:solidFill>
                          <a:latin typeface="Segoe UI Light" panose="020B0502040204020203" pitchFamily="34" charset="0"/>
                          <a:cs typeface="Segoe UI Light" panose="020B0502040204020203" pitchFamily="34" charset="0"/>
                        </a:rPr>
                        <a:t>Amount</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of</a:t>
                      </a:r>
                      <a:r>
                        <a:rPr lang="pt-PT" sz="1100" b="0" dirty="0">
                          <a:solidFill>
                            <a:srgbClr val="000000"/>
                          </a:solidFill>
                          <a:latin typeface="Segoe UI Light" panose="020B0502040204020203" pitchFamily="34" charset="0"/>
                          <a:cs typeface="Segoe UI Light" panose="020B0502040204020203" pitchFamily="34" charset="0"/>
                        </a:rPr>
                        <a:t> premium </a:t>
                      </a:r>
                      <a:r>
                        <a:rPr lang="pt-PT" sz="1100" b="0" dirty="0" err="1">
                          <a:solidFill>
                            <a:srgbClr val="000000"/>
                          </a:solidFill>
                          <a:latin typeface="Segoe UI Light" panose="020B0502040204020203" pitchFamily="34" charset="0"/>
                          <a:cs typeface="Segoe UI Light" panose="020B0502040204020203" pitchFamily="34" charset="0"/>
                        </a:rPr>
                        <a:t>customer</a:t>
                      </a:r>
                      <a:r>
                        <a:rPr lang="pt-PT" sz="1100" b="0" dirty="0">
                          <a:solidFill>
                            <a:srgbClr val="000000"/>
                          </a:solidFill>
                          <a:latin typeface="Segoe UI Light" panose="020B0502040204020203" pitchFamily="34" charset="0"/>
                          <a:cs typeface="Segoe UI Light" panose="020B0502040204020203" pitchFamily="34" charset="0"/>
                        </a:rPr>
                        <a:t> pays for </a:t>
                      </a:r>
                      <a:r>
                        <a:rPr lang="pt-PT" sz="1100" b="0" dirty="0" err="1">
                          <a:solidFill>
                            <a:srgbClr val="000000"/>
                          </a:solidFill>
                          <a:latin typeface="Segoe UI Light" panose="020B0502040204020203" pitchFamily="34" charset="0"/>
                          <a:cs typeface="Segoe UI Light" panose="020B0502040204020203" pitchFamily="34" charset="0"/>
                        </a:rPr>
                        <a:t>each</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line</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of</a:t>
                      </a:r>
                      <a:r>
                        <a:rPr lang="pt-PT" sz="1100" b="0" dirty="0">
                          <a:solidFill>
                            <a:srgbClr val="000000"/>
                          </a:solidFill>
                          <a:latin typeface="Segoe UI Light" panose="020B0502040204020203" pitchFamily="34" charset="0"/>
                          <a:cs typeface="Segoe UI Light" panose="020B0502040204020203" pitchFamily="34" charset="0"/>
                        </a:rPr>
                        <a:t> business</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85208238"/>
                  </a:ext>
                </a:extLst>
              </a:tr>
              <a:tr h="239711">
                <a:tc>
                  <a:txBody>
                    <a:bodyPr/>
                    <a:lstStyle/>
                    <a:p>
                      <a:r>
                        <a:rPr lang="pt-PT" sz="1100" b="0" dirty="0">
                          <a:solidFill>
                            <a:schemeClr val="bg2"/>
                          </a:solidFill>
                          <a:latin typeface="Segoe UI Light" panose="020B0502040204020203" pitchFamily="34" charset="0"/>
                          <a:cs typeface="Segoe UI Light" panose="020B0502040204020203" pitchFamily="34" charset="0"/>
                        </a:rPr>
                        <a:t>New </a:t>
                      </a:r>
                      <a:r>
                        <a:rPr lang="pt-PT" sz="1100" b="0" dirty="0" err="1">
                          <a:solidFill>
                            <a:schemeClr val="bg2"/>
                          </a:solidFill>
                          <a:latin typeface="Segoe UI Light" panose="020B0502040204020203" pitchFamily="34" charset="0"/>
                          <a:cs typeface="Segoe UI Light" panose="020B0502040204020203" pitchFamily="34" charset="0"/>
                        </a:rPr>
                        <a:t>Columns</a:t>
                      </a:r>
                      <a:endParaRPr lang="pt-PT" sz="1100" b="0" dirty="0">
                        <a:solidFill>
                          <a:schemeClr val="bg2"/>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5"/>
                    </a:solidFill>
                  </a:tcPr>
                </a:tc>
                <a:tc>
                  <a:txBody>
                    <a:bodyPr/>
                    <a:lstStyle/>
                    <a:p>
                      <a:r>
                        <a:rPr lang="pt-PT" sz="1100" b="0" dirty="0" err="1">
                          <a:solidFill>
                            <a:schemeClr val="bg2"/>
                          </a:solidFill>
                          <a:latin typeface="Segoe UI Light" panose="020B0502040204020203" pitchFamily="34" charset="0"/>
                          <a:cs typeface="Segoe UI Light" panose="020B0502040204020203" pitchFamily="34" charset="0"/>
                        </a:rPr>
                        <a:t>MinMax</a:t>
                      </a:r>
                      <a:endParaRPr lang="pt-PT" sz="1100" b="0" dirty="0">
                        <a:solidFill>
                          <a:schemeClr val="bg2"/>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5"/>
                    </a:solidFill>
                  </a:tcPr>
                </a:tc>
                <a:tc>
                  <a:txBody>
                    <a:bodyPr/>
                    <a:lstStyle/>
                    <a:p>
                      <a:r>
                        <a:rPr lang="pt-PT" sz="1100" b="0" dirty="0">
                          <a:solidFill>
                            <a:schemeClr val="bg2"/>
                          </a:solidFill>
                          <a:latin typeface="Segoe UI Light" panose="020B0502040204020203" pitchFamily="34" charset="0"/>
                          <a:cs typeface="Segoe UI Light" panose="020B0502040204020203" pitchFamily="34" charset="0"/>
                        </a:rPr>
                        <a:t>Standard</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5"/>
                    </a:solidFill>
                  </a:tcPr>
                </a:tc>
                <a:tc>
                  <a:txBody>
                    <a:bodyPr/>
                    <a:lstStyle/>
                    <a:p>
                      <a:r>
                        <a:rPr lang="pt-PT" sz="1100" b="0" dirty="0">
                          <a:solidFill>
                            <a:schemeClr val="bg2"/>
                          </a:solidFill>
                          <a:latin typeface="Segoe UI Light" panose="020B0502040204020203" pitchFamily="34" charset="0"/>
                          <a:cs typeface="Segoe UI Light" panose="020B0502040204020203" pitchFamily="34" charset="0"/>
                        </a:rPr>
                        <a:t>Log</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5"/>
                    </a:solidFill>
                  </a:tcPr>
                </a:tc>
                <a:tc>
                  <a:txBody>
                    <a:bodyPr/>
                    <a:lstStyle/>
                    <a:p>
                      <a:r>
                        <a:rPr lang="pt-PT" sz="1100" b="0" dirty="0" err="1">
                          <a:solidFill>
                            <a:schemeClr val="bg2"/>
                          </a:solidFill>
                          <a:latin typeface="Segoe UI Light" panose="020B0502040204020203" pitchFamily="34" charset="0"/>
                          <a:cs typeface="Segoe UI Light" panose="020B0502040204020203" pitchFamily="34" charset="0"/>
                        </a:rPr>
                        <a:t>Square</a:t>
                      </a:r>
                      <a:r>
                        <a:rPr lang="pt-PT" sz="1100" b="0" dirty="0">
                          <a:solidFill>
                            <a:schemeClr val="bg2"/>
                          </a:solidFill>
                          <a:latin typeface="Segoe UI Light" panose="020B0502040204020203" pitchFamily="34" charset="0"/>
                          <a:cs typeface="Segoe UI Light" panose="020B0502040204020203" pitchFamily="34" charset="0"/>
                        </a:rPr>
                        <a:t> </a:t>
                      </a:r>
                      <a:r>
                        <a:rPr lang="pt-PT" sz="1100" b="0" dirty="0" err="1">
                          <a:solidFill>
                            <a:schemeClr val="bg2"/>
                          </a:solidFill>
                          <a:latin typeface="Segoe UI Light" panose="020B0502040204020203" pitchFamily="34" charset="0"/>
                          <a:cs typeface="Segoe UI Light" panose="020B0502040204020203" pitchFamily="34" charset="0"/>
                        </a:rPr>
                        <a:t>Root</a:t>
                      </a:r>
                      <a:endParaRPr lang="pt-PT" sz="1100" b="0" dirty="0">
                        <a:solidFill>
                          <a:schemeClr val="bg2"/>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5"/>
                    </a:solidFill>
                  </a:tcPr>
                </a:tc>
                <a:tc>
                  <a:txBody>
                    <a:bodyPr/>
                    <a:lstStyle/>
                    <a:p>
                      <a:pPr algn="ctr"/>
                      <a:r>
                        <a:rPr lang="pt-PT" sz="1100" b="0" dirty="0" err="1">
                          <a:solidFill>
                            <a:schemeClr val="bg2"/>
                          </a:solidFill>
                          <a:latin typeface="Segoe UI Light" panose="020B0502040204020203" pitchFamily="34" charset="0"/>
                          <a:cs typeface="Segoe UI Light" panose="020B0502040204020203" pitchFamily="34" charset="0"/>
                        </a:rPr>
                        <a:t>Description</a:t>
                      </a:r>
                      <a:endParaRPr lang="pt-PT" sz="1100" b="0" dirty="0">
                        <a:solidFill>
                          <a:schemeClr val="bg2"/>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863439695"/>
                  </a:ext>
                </a:extLst>
              </a:tr>
              <a:tr h="239711">
                <a:tc>
                  <a:txBody>
                    <a:bodyPr/>
                    <a:lstStyle/>
                    <a:p>
                      <a:r>
                        <a:rPr lang="pt-PT" sz="1100" dirty="0" err="1">
                          <a:latin typeface="Segoe UI Light" panose="020B0502040204020203" pitchFamily="34" charset="0"/>
                          <a:cs typeface="Segoe UI Light" panose="020B0502040204020203" pitchFamily="34" charset="0"/>
                        </a:rPr>
                        <a:t>atr_fpy_to_date</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a:r>
                        <a:rPr lang="pt-PT" sz="1100" dirty="0" err="1">
                          <a:latin typeface="Segoe UI Light" panose="020B0502040204020203" pitchFamily="34" charset="0"/>
                          <a:cs typeface="Segoe UI Light" panose="020B0502040204020203" pitchFamily="34" charset="0"/>
                        </a:rPr>
                        <a:t>How</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many</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years</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since</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first</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policy</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year</a:t>
                      </a:r>
                      <a:r>
                        <a:rPr lang="pt-PT" sz="1100" dirty="0">
                          <a:latin typeface="Segoe UI Light" panose="020B0502040204020203" pitchFamily="34" charset="0"/>
                          <a:cs typeface="Segoe UI Light" panose="020B0502040204020203" pitchFamily="34" charset="0"/>
                        </a:rPr>
                        <a:t> to </a:t>
                      </a:r>
                      <a:r>
                        <a:rPr lang="pt-PT" sz="1100" dirty="0" err="1">
                          <a:latin typeface="Segoe UI Light" panose="020B0502040204020203" pitchFamily="34" charset="0"/>
                          <a:cs typeface="Segoe UI Light" panose="020B0502040204020203" pitchFamily="34" charset="0"/>
                        </a:rPr>
                        <a:t>year</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of</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reference</a:t>
                      </a:r>
                      <a:r>
                        <a:rPr lang="pt-PT" sz="1100" dirty="0">
                          <a:latin typeface="Segoe UI Light" panose="020B0502040204020203" pitchFamily="34" charset="0"/>
                          <a:cs typeface="Segoe UI Light" panose="020B0502040204020203" pitchFamily="34" charset="0"/>
                        </a:rPr>
                        <a:t> (1999)</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58498988"/>
                  </a:ext>
                </a:extLst>
              </a:tr>
              <a:tr h="239711">
                <a:tc>
                  <a:txBody>
                    <a:bodyPr/>
                    <a:lstStyle/>
                    <a:p>
                      <a:r>
                        <a:rPr lang="pt-PT" sz="1100" dirty="0" err="1">
                          <a:latin typeface="Segoe UI Light" panose="020B0502040204020203" pitchFamily="34" charset="0"/>
                          <a:cs typeface="Segoe UI Light" panose="020B0502040204020203" pitchFamily="34" charset="0"/>
                        </a:rPr>
                        <a:t>amt_premium_total</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r>
                        <a:rPr lang="pt-PT" sz="1100" dirty="0">
                          <a:latin typeface="Segoe UI Light" panose="020B0502040204020203" pitchFamily="34" charset="0"/>
                          <a:cs typeface="Segoe UI Light" panose="020B0502040204020203" pitchFamily="34" charset="0"/>
                        </a:rPr>
                        <a:t>X</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dirty="0">
                          <a:latin typeface="Segoe UI Light" panose="020B0502040204020203" pitchFamily="34" charset="0"/>
                          <a:cs typeface="Segoe UI Light" panose="020B0502040204020203" pitchFamily="34" charset="0"/>
                        </a:rPr>
                        <a:t>Sum </a:t>
                      </a:r>
                      <a:r>
                        <a:rPr lang="pt-PT" sz="1100" dirty="0" err="1">
                          <a:latin typeface="Segoe UI Light" panose="020B0502040204020203" pitchFamily="34" charset="0"/>
                          <a:cs typeface="Segoe UI Light" panose="020B0502040204020203" pitchFamily="34" charset="0"/>
                        </a:rPr>
                        <a:t>of</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every</a:t>
                      </a:r>
                      <a:r>
                        <a:rPr lang="pt-PT" sz="1100" dirty="0">
                          <a:latin typeface="Segoe UI Light" panose="020B0502040204020203" pitchFamily="34" charset="0"/>
                          <a:cs typeface="Segoe UI Light" panose="020B0502040204020203" pitchFamily="34" charset="0"/>
                        </a:rPr>
                        <a:t> premium for a </a:t>
                      </a:r>
                      <a:r>
                        <a:rPr lang="pt-PT" sz="1100" dirty="0" err="1">
                          <a:latin typeface="Segoe UI Light" panose="020B0502040204020203" pitchFamily="34" charset="0"/>
                          <a:cs typeface="Segoe UI Light" panose="020B0502040204020203" pitchFamily="34" charset="0"/>
                        </a:rPr>
                        <a:t>customer</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337336713"/>
                  </a:ext>
                </a:extLst>
              </a:tr>
              <a:tr h="394819">
                <a:tc>
                  <a:txBody>
                    <a:bodyPr/>
                    <a:lstStyle/>
                    <a:p>
                      <a:r>
                        <a:rPr lang="pt-PT" sz="1100" dirty="0" err="1">
                          <a:latin typeface="Segoe UI Light" panose="020B0502040204020203" pitchFamily="34" charset="0"/>
                          <a:cs typeface="Segoe UI Light" panose="020B0502040204020203" pitchFamily="34" charset="0"/>
                        </a:rPr>
                        <a:t>outlier_candidate</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pt-PT" sz="1100" dirty="0" err="1">
                          <a:latin typeface="Segoe UI Light" panose="020B0502040204020203" pitchFamily="34" charset="0"/>
                          <a:cs typeface="Segoe UI Light" panose="020B0502040204020203" pitchFamily="34" charset="0"/>
                        </a:rPr>
                        <a:t>Marked</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values</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that</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were</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above</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or</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below</a:t>
                      </a:r>
                      <a:r>
                        <a:rPr lang="pt-PT" sz="1100" dirty="0">
                          <a:latin typeface="Segoe UI Light" panose="020B0502040204020203" pitchFamily="34" charset="0"/>
                          <a:cs typeface="Segoe UI Light" panose="020B0502040204020203" pitchFamily="34" charset="0"/>
                        </a:rPr>
                        <a:t> 1.5 times </a:t>
                      </a:r>
                      <a:r>
                        <a:rPr lang="pt-PT" sz="1100" dirty="0" err="1">
                          <a:latin typeface="Segoe UI Light" panose="020B0502040204020203" pitchFamily="34" charset="0"/>
                          <a:cs typeface="Segoe UI Light" panose="020B0502040204020203" pitchFamily="34" charset="0"/>
                        </a:rPr>
                        <a:t>the</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interquartile</a:t>
                      </a:r>
                      <a:r>
                        <a:rPr lang="pt-PT" sz="1100" dirty="0">
                          <a:latin typeface="Segoe UI Light" panose="020B0502040204020203" pitchFamily="34" charset="0"/>
                          <a:cs typeface="Segoe UI Light" panose="020B0502040204020203" pitchFamily="34" charset="0"/>
                        </a:rPr>
                        <a:t> range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05934806"/>
                  </a:ext>
                </a:extLst>
              </a:tr>
              <a:tr h="269411">
                <a:tc>
                  <a:txBody>
                    <a:bodyPr/>
                    <a:lstStyle/>
                    <a:p>
                      <a:r>
                        <a:rPr lang="pt-PT" sz="1100" dirty="0" err="1">
                          <a:latin typeface="Segoe UI Light" panose="020B0502040204020203" pitchFamily="34" charset="0"/>
                          <a:cs typeface="Segoe UI Light" panose="020B0502040204020203" pitchFamily="34" charset="0"/>
                        </a:rPr>
                        <a:t>rt_plob_X</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dirty="0">
                          <a:latin typeface="Segoe UI Light" panose="020B0502040204020203" pitchFamily="34" charset="0"/>
                          <a:cs typeface="Segoe UI Light" panose="020B0502040204020203" pitchFamily="34" charset="0"/>
                        </a:rPr>
                        <a:t>Rates </a:t>
                      </a:r>
                      <a:r>
                        <a:rPr lang="pt-PT" sz="1100" dirty="0" err="1">
                          <a:latin typeface="Segoe UI Light" panose="020B0502040204020203" pitchFamily="34" charset="0"/>
                          <a:cs typeface="Segoe UI Light" panose="020B0502040204020203" pitchFamily="34" charset="0"/>
                        </a:rPr>
                        <a:t>of</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each</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type</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of</a:t>
                      </a:r>
                      <a:r>
                        <a:rPr lang="pt-PT" sz="1100" dirty="0">
                          <a:latin typeface="Segoe UI Light" panose="020B0502040204020203" pitchFamily="34" charset="0"/>
                          <a:cs typeface="Segoe UI Light" panose="020B0502040204020203" pitchFamily="34" charset="0"/>
                        </a:rPr>
                        <a:t> premium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3804870886"/>
                  </a:ext>
                </a:extLst>
              </a:tr>
              <a:tr h="239711">
                <a:tc>
                  <a:txBody>
                    <a:bodyPr/>
                    <a:lstStyle/>
                    <a:p>
                      <a:r>
                        <a:rPr lang="pt-PT" sz="1100" dirty="0" err="1">
                          <a:latin typeface="Segoe UI Light" panose="020B0502040204020203" pitchFamily="34" charset="0"/>
                          <a:cs typeface="Segoe UI Light" panose="020B0502040204020203" pitchFamily="34" charset="0"/>
                        </a:rPr>
                        <a:t>amt_gys</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r>
                        <a:rPr lang="pt-PT" sz="1100" dirty="0">
                          <a:latin typeface="Segoe UI Light" panose="020B0502040204020203" pitchFamily="34" charset="0"/>
                          <a:cs typeface="Segoe UI Light" panose="020B0502040204020203" pitchFamily="34" charset="0"/>
                        </a:rPr>
                        <a:t>X</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r>
                        <a:rPr lang="pt-PT" sz="1100" dirty="0">
                          <a:latin typeface="Segoe UI Light" panose="020B0502040204020203" pitchFamily="34" charset="0"/>
                          <a:cs typeface="Segoe UI Light" panose="020B0502040204020203" pitchFamily="34" charset="0"/>
                        </a:rPr>
                        <a:t>X</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r>
                        <a:rPr lang="pt-PT" sz="1100" dirty="0">
                          <a:latin typeface="Segoe UI Light" panose="020B0502040204020203" pitchFamily="34" charset="0"/>
                          <a:cs typeface="Segoe UI Light" panose="020B0502040204020203" pitchFamily="34" charset="0"/>
                        </a:rPr>
                        <a:t>X</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dirty="0" err="1">
                          <a:latin typeface="Segoe UI Light" panose="020B0502040204020203" pitchFamily="34" charset="0"/>
                          <a:cs typeface="Segoe UI Light" panose="020B0502040204020203" pitchFamily="34" charset="0"/>
                        </a:rPr>
                        <a:t>Yearly</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customer</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salary</a:t>
                      </a:r>
                      <a:r>
                        <a:rPr lang="pt-PT" sz="1100" dirty="0">
                          <a:latin typeface="Segoe UI Light" panose="020B0502040204020203" pitchFamily="34" charset="0"/>
                          <a:cs typeface="Segoe UI Light" panose="020B0502040204020203" pitchFamily="34" charset="0"/>
                        </a:rPr>
                        <a:t>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1249885993"/>
                  </a:ext>
                </a:extLst>
              </a:tr>
              <a:tr h="394819">
                <a:tc>
                  <a:txBody>
                    <a:bodyPr/>
                    <a:lstStyle/>
                    <a:p>
                      <a:r>
                        <a:rPr lang="pt-PT" sz="1100" dirty="0" err="1">
                          <a:latin typeface="Segoe UI Light" panose="020B0502040204020203" pitchFamily="34" charset="0"/>
                          <a:cs typeface="Segoe UI Light" panose="020B0502040204020203" pitchFamily="34" charset="0"/>
                        </a:rPr>
                        <a:t>amt_claims_total</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dirty="0">
                          <a:latin typeface="Segoe UI Light" panose="020B0502040204020203" pitchFamily="34" charset="0"/>
                          <a:cs typeface="Segoe UI Light" panose="020B0502040204020203" pitchFamily="34" charset="0"/>
                        </a:rPr>
                        <a:t>Total </a:t>
                      </a:r>
                      <a:r>
                        <a:rPr lang="pt-PT" sz="1100" dirty="0" err="1">
                          <a:latin typeface="Segoe UI Light" panose="020B0502040204020203" pitchFamily="34" charset="0"/>
                          <a:cs typeface="Segoe UI Light" panose="020B0502040204020203" pitchFamily="34" charset="0"/>
                        </a:rPr>
                        <a:t>claims</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made</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by</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customer</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by</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multiplying</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claims</a:t>
                      </a:r>
                      <a:r>
                        <a:rPr lang="pt-PT" sz="1100" dirty="0">
                          <a:latin typeface="Segoe UI Light" panose="020B0502040204020203" pitchFamily="34" charset="0"/>
                          <a:cs typeface="Segoe UI Light" panose="020B0502040204020203" pitchFamily="34" charset="0"/>
                        </a:rPr>
                        <a:t> rate </a:t>
                      </a:r>
                      <a:r>
                        <a:rPr lang="pt-PT" sz="1100" dirty="0" err="1">
                          <a:latin typeface="Segoe UI Light" panose="020B0502040204020203" pitchFamily="34" charset="0"/>
                          <a:cs typeface="Segoe UI Light" panose="020B0502040204020203" pitchFamily="34" charset="0"/>
                        </a:rPr>
                        <a:t>with</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the</a:t>
                      </a:r>
                      <a:r>
                        <a:rPr lang="pt-PT" sz="1100" dirty="0">
                          <a:latin typeface="Segoe UI Light" panose="020B0502040204020203" pitchFamily="34" charset="0"/>
                          <a:cs typeface="Segoe UI Light" panose="020B0502040204020203" pitchFamily="34" charset="0"/>
                        </a:rPr>
                        <a:t> total </a:t>
                      </a:r>
                      <a:r>
                        <a:rPr lang="pt-PT" sz="1100" dirty="0" err="1">
                          <a:latin typeface="Segoe UI Light" panose="020B0502040204020203" pitchFamily="34" charset="0"/>
                          <a:cs typeface="Segoe UI Light" panose="020B0502040204020203" pitchFamily="34" charset="0"/>
                        </a:rPr>
                        <a:t>of</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premiums</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694038444"/>
                  </a:ext>
                </a:extLst>
              </a:tr>
              <a:tr h="239711">
                <a:tc>
                  <a:txBody>
                    <a:bodyPr/>
                    <a:lstStyle/>
                    <a:p>
                      <a:r>
                        <a:rPr lang="pt-PT" sz="1100" dirty="0" err="1">
                          <a:latin typeface="Segoe UI Light" panose="020B0502040204020203" pitchFamily="34" charset="0"/>
                          <a:cs typeface="Segoe UI Light" panose="020B0502040204020203" pitchFamily="34" charset="0"/>
                        </a:rPr>
                        <a:t>rt_premiums_year</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dirty="0" err="1">
                          <a:latin typeface="Segoe UI Light" panose="020B0502040204020203" pitchFamily="34" charset="0"/>
                          <a:cs typeface="Segoe UI Light" panose="020B0502040204020203" pitchFamily="34" charset="0"/>
                        </a:rPr>
                        <a:t>Cost</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of</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premiums</a:t>
                      </a:r>
                      <a:r>
                        <a:rPr lang="pt-PT" sz="1100" dirty="0">
                          <a:latin typeface="Segoe UI Light" panose="020B0502040204020203" pitchFamily="34" charset="0"/>
                          <a:cs typeface="Segoe UI Light" panose="020B0502040204020203" pitchFamily="34" charset="0"/>
                        </a:rPr>
                        <a:t> in </a:t>
                      </a:r>
                      <a:r>
                        <a:rPr lang="pt-PT" sz="1100" dirty="0" err="1">
                          <a:latin typeface="Segoe UI Light" panose="020B0502040204020203" pitchFamily="34" charset="0"/>
                          <a:cs typeface="Segoe UI Light" panose="020B0502040204020203" pitchFamily="34" charset="0"/>
                        </a:rPr>
                        <a:t>relation</a:t>
                      </a:r>
                      <a:r>
                        <a:rPr lang="pt-PT" sz="1100" dirty="0">
                          <a:latin typeface="Segoe UI Light" panose="020B0502040204020203" pitchFamily="34" charset="0"/>
                          <a:cs typeface="Segoe UI Light" panose="020B0502040204020203" pitchFamily="34" charset="0"/>
                        </a:rPr>
                        <a:t> to </a:t>
                      </a:r>
                      <a:r>
                        <a:rPr lang="pt-PT" sz="1100" dirty="0" err="1">
                          <a:latin typeface="Segoe UI Light" panose="020B0502040204020203" pitchFamily="34" charset="0"/>
                          <a:cs typeface="Segoe UI Light" panose="020B0502040204020203" pitchFamily="34" charset="0"/>
                        </a:rPr>
                        <a:t>customer</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yearly</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income</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4112756908"/>
                  </a:ext>
                </a:extLst>
              </a:tr>
              <a:tr h="2397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err="1">
                          <a:latin typeface="Segoe UI Light" panose="020B0502040204020203" pitchFamily="34" charset="0"/>
                          <a:cs typeface="Segoe UI Light" panose="020B0502040204020203" pitchFamily="34" charset="0"/>
                        </a:rPr>
                        <a:t>rt_claims_year</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dirty="0">
                          <a:latin typeface="Segoe UI Light" panose="020B0502040204020203" pitchFamily="34" charset="0"/>
                          <a:cs typeface="Segoe UI Light" panose="020B0502040204020203" pitchFamily="34" charset="0"/>
                        </a:rPr>
                        <a:t>Rate </a:t>
                      </a:r>
                      <a:r>
                        <a:rPr lang="pt-PT" sz="1100" dirty="0" err="1">
                          <a:latin typeface="Segoe UI Light" panose="020B0502040204020203" pitchFamily="34" charset="0"/>
                          <a:cs typeface="Segoe UI Light" panose="020B0502040204020203" pitchFamily="34" charset="0"/>
                        </a:rPr>
                        <a:t>of</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claims</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made</a:t>
                      </a:r>
                      <a:r>
                        <a:rPr lang="pt-PT" sz="1100" dirty="0">
                          <a:latin typeface="Segoe UI Light" panose="020B0502040204020203" pitchFamily="34" charset="0"/>
                          <a:cs typeface="Segoe UI Light" panose="020B0502040204020203" pitchFamily="34" charset="0"/>
                        </a:rPr>
                        <a:t> per </a:t>
                      </a:r>
                      <a:r>
                        <a:rPr lang="pt-PT" sz="1100" dirty="0" err="1">
                          <a:latin typeface="Segoe UI Light" panose="020B0502040204020203" pitchFamily="34" charset="0"/>
                          <a:cs typeface="Segoe UI Light" panose="020B0502040204020203" pitchFamily="34" charset="0"/>
                        </a:rPr>
                        <a:t>yearly</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income</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283241681"/>
                  </a:ext>
                </a:extLst>
              </a:tr>
              <a:tr h="3948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err="1">
                          <a:latin typeface="Segoe UI Light" panose="020B0502040204020203" pitchFamily="34" charset="0"/>
                          <a:cs typeface="Segoe UI Light" panose="020B0502040204020203" pitchFamily="34" charset="0"/>
                        </a:rPr>
                        <a:t>fe_bin_plob_X</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a:latin typeface="Segoe UI Light" panose="020B0502040204020203" pitchFamily="34" charset="0"/>
                          <a:cs typeface="Segoe UI Light" panose="020B0502040204020203" pitchFamily="34" charset="0"/>
                        </a:rPr>
                        <a:t>X (_</a:t>
                      </a:r>
                      <a:r>
                        <a:rPr lang="pt-PT" sz="1100" dirty="0" err="1">
                          <a:latin typeface="Segoe UI Light" panose="020B0502040204020203" pitchFamily="34" charset="0"/>
                          <a:cs typeface="Segoe UI Light" panose="020B0502040204020203" pitchFamily="34" charset="0"/>
                        </a:rPr>
                        <a:t>scaled</a:t>
                      </a:r>
                      <a:r>
                        <a:rPr lang="pt-PT" sz="1100" dirty="0">
                          <a:latin typeface="Segoe UI Light" panose="020B0502040204020203" pitchFamily="34" charset="0"/>
                          <a:cs typeface="Segoe UI Light" panose="020B0502040204020203" pitchFamily="34" charset="0"/>
                        </a:rPr>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a:latin typeface="Segoe UI Light" panose="020B0502040204020203" pitchFamily="34" charset="0"/>
                          <a:cs typeface="Segoe UI Light" panose="020B0502040204020203" pitchFamily="34" charset="0"/>
                        </a:rPr>
                        <a:t>X</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a:latin typeface="Segoe UI Light" panose="020B0502040204020203" pitchFamily="34" charset="0"/>
                          <a:cs typeface="Segoe UI Light" panose="020B0502040204020203" pitchFamily="34" charset="0"/>
                        </a:rPr>
                        <a:t>X</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dirty="0" err="1">
                          <a:latin typeface="Segoe UI Light" panose="020B0502040204020203" pitchFamily="34" charset="0"/>
                          <a:cs typeface="Segoe UI Light" panose="020B0502040204020203" pitchFamily="34" charset="0"/>
                        </a:rPr>
                        <a:t>Tree</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based</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binning</a:t>
                      </a:r>
                      <a:r>
                        <a:rPr lang="pt-PT" sz="1100" dirty="0">
                          <a:latin typeface="Segoe UI Light" panose="020B0502040204020203" pitchFamily="34" charset="0"/>
                          <a:cs typeface="Segoe UI Light" panose="020B0502040204020203" pitchFamily="34" charset="0"/>
                        </a:rPr>
                        <a:t> for </a:t>
                      </a:r>
                      <a:r>
                        <a:rPr lang="pt-PT" sz="1100" dirty="0" err="1">
                          <a:latin typeface="Segoe UI Light" panose="020B0502040204020203" pitchFamily="34" charset="0"/>
                          <a:cs typeface="Segoe UI Light" panose="020B0502040204020203" pitchFamily="34" charset="0"/>
                        </a:rPr>
                        <a:t>each</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type</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of</a:t>
                      </a:r>
                      <a:r>
                        <a:rPr lang="pt-PT" sz="1100" dirty="0">
                          <a:latin typeface="Segoe UI Light" panose="020B0502040204020203" pitchFamily="34" charset="0"/>
                          <a:cs typeface="Segoe UI Light" panose="020B0502040204020203" pitchFamily="34" charset="0"/>
                        </a:rPr>
                        <a:t> premium (Target: Total Premium)</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1331334099"/>
                  </a:ext>
                </a:extLst>
              </a:tr>
              <a:tr h="3948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err="1">
                          <a:latin typeface="Segoe UI Light" panose="020B0502040204020203" pitchFamily="34" charset="0"/>
                          <a:cs typeface="Segoe UI Light" panose="020B0502040204020203" pitchFamily="34" charset="0"/>
                        </a:rPr>
                        <a:t>fe_bin_cmv_X</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a:latin typeface="Segoe UI Light" panose="020B0502040204020203" pitchFamily="34" charset="0"/>
                          <a:cs typeface="Segoe UI Light" panose="020B0502040204020203" pitchFamily="34" charset="0"/>
                        </a:rPr>
                        <a:t>X (_</a:t>
                      </a:r>
                      <a:r>
                        <a:rPr lang="pt-PT" sz="1100" dirty="0" err="1">
                          <a:latin typeface="Segoe UI Light" panose="020B0502040204020203" pitchFamily="34" charset="0"/>
                          <a:cs typeface="Segoe UI Light" panose="020B0502040204020203" pitchFamily="34" charset="0"/>
                        </a:rPr>
                        <a:t>scaled</a:t>
                      </a:r>
                      <a:r>
                        <a:rPr lang="pt-PT" sz="1100" dirty="0">
                          <a:latin typeface="Segoe UI Light" panose="020B0502040204020203" pitchFamily="34" charset="0"/>
                          <a:cs typeface="Segoe UI Light" panose="020B0502040204020203" pitchFamily="34" charset="0"/>
                        </a:rPr>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err="1">
                          <a:latin typeface="Segoe UI Light" panose="020B0502040204020203" pitchFamily="34" charset="0"/>
                          <a:cs typeface="Segoe UI Light" panose="020B0502040204020203" pitchFamily="34" charset="0"/>
                        </a:rPr>
                        <a:t>Tree</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based</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binning</a:t>
                      </a:r>
                      <a:r>
                        <a:rPr lang="pt-PT" sz="1100" dirty="0">
                          <a:latin typeface="Segoe UI Light" panose="020B0502040204020203" pitchFamily="34" charset="0"/>
                          <a:cs typeface="Segoe UI Light" panose="020B0502040204020203" pitchFamily="34" charset="0"/>
                        </a:rPr>
                        <a:t> for </a:t>
                      </a:r>
                      <a:r>
                        <a:rPr lang="pt-PT" sz="1100" dirty="0" err="1">
                          <a:latin typeface="Segoe UI Light" panose="020B0502040204020203" pitchFamily="34" charset="0"/>
                          <a:cs typeface="Segoe UI Light" panose="020B0502040204020203" pitchFamily="34" charset="0"/>
                        </a:rPr>
                        <a:t>each</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type</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of</a:t>
                      </a:r>
                      <a:r>
                        <a:rPr lang="pt-PT" sz="1100" dirty="0">
                          <a:latin typeface="Segoe UI Light" panose="020B0502040204020203" pitchFamily="34" charset="0"/>
                          <a:cs typeface="Segoe UI Light" panose="020B0502040204020203" pitchFamily="34" charset="0"/>
                        </a:rPr>
                        <a:t> premium (Target: </a:t>
                      </a:r>
                      <a:r>
                        <a:rPr lang="pt-PT" sz="1100" dirty="0" err="1">
                          <a:latin typeface="Segoe UI Light" panose="020B0502040204020203" pitchFamily="34" charset="0"/>
                          <a:cs typeface="Segoe UI Light" panose="020B0502040204020203" pitchFamily="34" charset="0"/>
                        </a:rPr>
                        <a:t>Customer</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Monetary</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Value</a:t>
                      </a:r>
                      <a:r>
                        <a:rPr lang="pt-PT" sz="1100" dirty="0">
                          <a:latin typeface="Segoe UI Light" panose="020B0502040204020203" pitchFamily="34" charset="0"/>
                          <a:cs typeface="Segoe UI Light" panose="020B0502040204020203" pitchFamily="34" charset="0"/>
                        </a:rPr>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694405602"/>
                  </a:ext>
                </a:extLst>
              </a:tr>
              <a:tr h="2651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err="1">
                          <a:latin typeface="Segoe UI Light" panose="020B0502040204020203" pitchFamily="34" charset="0"/>
                          <a:cs typeface="Segoe UI Light" panose="020B0502040204020203" pitchFamily="34" charset="0"/>
                        </a:rPr>
                        <a:t>fe_bin_cust_age</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err="1">
                          <a:latin typeface="Segoe UI Light" panose="020B0502040204020203" pitchFamily="34" charset="0"/>
                          <a:cs typeface="Segoe UI Light" panose="020B0502040204020203" pitchFamily="34" charset="0"/>
                        </a:rPr>
                        <a:t>Customer</a:t>
                      </a:r>
                      <a:r>
                        <a:rPr lang="pt-PT" sz="1100" dirty="0">
                          <a:latin typeface="Segoe UI Light" panose="020B0502040204020203" pitchFamily="34" charset="0"/>
                          <a:cs typeface="Segoe UI Light" panose="020B0502040204020203" pitchFamily="34" charset="0"/>
                        </a:rPr>
                        <a:t> age </a:t>
                      </a:r>
                      <a:r>
                        <a:rPr lang="pt-PT" sz="1100" dirty="0" err="1">
                          <a:latin typeface="Segoe UI Light" panose="020B0502040204020203" pitchFamily="34" charset="0"/>
                          <a:cs typeface="Segoe UI Light" panose="020B0502040204020203" pitchFamily="34" charset="0"/>
                        </a:rPr>
                        <a:t>binned</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1717162092"/>
                  </a:ext>
                </a:extLst>
              </a:tr>
            </a:tbl>
          </a:graphicData>
        </a:graphic>
      </p:graphicFrame>
    </p:spTree>
    <p:extLst>
      <p:ext uri="{BB962C8B-B14F-4D97-AF65-F5344CB8AC3E}">
        <p14:creationId xmlns:p14="http://schemas.microsoft.com/office/powerpoint/2010/main" val="2549256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grpSp>
        <p:nvGrpSpPr>
          <p:cNvPr id="10" name="Agrupar 7">
            <a:extLst>
              <a:ext uri="{FF2B5EF4-FFF2-40B4-BE49-F238E27FC236}">
                <a16:creationId xmlns:a16="http://schemas.microsoft.com/office/drawing/2014/main" id="{E558D17C-1096-4541-980A-044C52EA6D37}"/>
              </a:ext>
            </a:extLst>
          </p:cNvPr>
          <p:cNvGrpSpPr/>
          <p:nvPr/>
        </p:nvGrpSpPr>
        <p:grpSpPr>
          <a:xfrm>
            <a:off x="4297851" y="2004573"/>
            <a:ext cx="2217489" cy="1483159"/>
            <a:chOff x="3362489" y="2515575"/>
            <a:chExt cx="2217489" cy="1483159"/>
          </a:xfrm>
        </p:grpSpPr>
        <p:sp>
          <p:nvSpPr>
            <p:cNvPr id="11" name="Oval 10">
              <a:extLst>
                <a:ext uri="{FF2B5EF4-FFF2-40B4-BE49-F238E27FC236}">
                  <a16:creationId xmlns:a16="http://schemas.microsoft.com/office/drawing/2014/main" id="{3B26A516-E4B6-7242-A244-B1C04F45DB3D}"/>
                </a:ext>
              </a:extLst>
            </p:cNvPr>
            <p:cNvSpPr/>
            <p:nvPr/>
          </p:nvSpPr>
          <p:spPr>
            <a:xfrm>
              <a:off x="3933867" y="2515575"/>
              <a:ext cx="537367" cy="537367"/>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2" name="Retângulo 4">
              <a:extLst>
                <a:ext uri="{FF2B5EF4-FFF2-40B4-BE49-F238E27FC236}">
                  <a16:creationId xmlns:a16="http://schemas.microsoft.com/office/drawing/2014/main" id="{F108090C-60BA-6E45-8A1E-33EC33F7863B}"/>
                </a:ext>
              </a:extLst>
            </p:cNvPr>
            <p:cNvSpPr/>
            <p:nvPr/>
          </p:nvSpPr>
          <p:spPr>
            <a:xfrm>
              <a:off x="3362489" y="3598624"/>
              <a:ext cx="2217489" cy="400110"/>
            </a:xfrm>
            <a:prstGeom prst="rect">
              <a:avLst/>
            </a:prstGeom>
            <a:solidFill>
              <a:schemeClr val="bg1">
                <a:alpha val="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151E"/>
                  </a:solidFill>
                  <a:effectLst/>
                  <a:uLnTx/>
                  <a:uFillTx/>
                  <a:latin typeface="Segoe UI" panose="020B0502040204020203" pitchFamily="34" charset="0"/>
                  <a:ea typeface="Inter" panose="020B0502030000000004" pitchFamily="34" charset="0"/>
                  <a:cs typeface="Segoe UI" panose="020B0502040204020203" pitchFamily="34" charset="0"/>
                </a:rPr>
                <a:t>Method</a:t>
              </a:r>
            </a:p>
          </p:txBody>
        </p:sp>
      </p:grpSp>
      <p:sp>
        <p:nvSpPr>
          <p:cNvPr id="14" name="TextBox 13">
            <a:extLst>
              <a:ext uri="{FF2B5EF4-FFF2-40B4-BE49-F238E27FC236}">
                <a16:creationId xmlns:a16="http://schemas.microsoft.com/office/drawing/2014/main" id="{73C5812F-D94C-0142-84BE-343A537DDDBE}"/>
              </a:ext>
            </a:extLst>
          </p:cNvPr>
          <p:cNvSpPr txBox="1"/>
          <p:nvPr/>
        </p:nvSpPr>
        <p:spPr>
          <a:xfrm>
            <a:off x="4613485" y="3686966"/>
            <a:ext cx="1936577" cy="3045864"/>
          </a:xfrm>
          <a:prstGeom prst="rect">
            <a:avLst/>
          </a:prstGeom>
          <a:noFill/>
        </p:spPr>
        <p:txBody>
          <a:bodyPr wrap="square" lIns="0" tIns="45720" rIns="91440" bIns="45720" rtlCol="0" anchor="t">
            <a:noAutofit/>
          </a:bodyPr>
          <a:lstStyle/>
          <a:p>
            <a:pPr marL="228600" indent="-228600">
              <a:spcBef>
                <a:spcPts val="600"/>
              </a:spcBef>
              <a:spcAft>
                <a:spcPts val="600"/>
              </a:spcAft>
              <a:buFont typeface="+mj-lt"/>
              <a:buAutoNum type="arabicPeriod"/>
            </a:pP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Choose</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the</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number</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of</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features</a:t>
            </a:r>
            <a:r>
              <a:rPr lang="pt-PT" sz="1200" dirty="0">
                <a:solidFill>
                  <a:srgbClr val="00151E"/>
                </a:solidFill>
                <a:latin typeface="Segoe UI Light" panose="020B0502040204020203" pitchFamily="34" charset="0"/>
                <a:cs typeface="Segoe UI Light" panose="020B0502040204020203" pitchFamily="34" charset="0"/>
              </a:rPr>
              <a:t>, a min </a:t>
            </a:r>
            <a:r>
              <a:rPr lang="pt-PT" sz="1200" dirty="0" err="1">
                <a:solidFill>
                  <a:srgbClr val="00151E"/>
                </a:solidFill>
                <a:latin typeface="Segoe UI Light" panose="020B0502040204020203" pitchFamily="34" charset="0"/>
                <a:cs typeface="Segoe UI Light" panose="020B0502040204020203" pitchFamily="34" charset="0"/>
              </a:rPr>
              <a:t>and</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max</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number</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of</a:t>
            </a:r>
            <a:r>
              <a:rPr lang="pt-PT" sz="1200" dirty="0">
                <a:solidFill>
                  <a:srgbClr val="00151E"/>
                </a:solidFill>
                <a:latin typeface="Segoe UI Light" panose="020B0502040204020203" pitchFamily="34" charset="0"/>
                <a:cs typeface="Segoe UI Light" panose="020B0502040204020203" pitchFamily="34" charset="0"/>
              </a:rPr>
              <a:t> clusters;</a:t>
            </a:r>
          </a:p>
          <a:p>
            <a:pPr marL="228600" indent="-228600">
              <a:spcBef>
                <a:spcPts val="600"/>
              </a:spcBef>
              <a:spcAft>
                <a:spcPts val="600"/>
              </a:spcAft>
              <a:buFont typeface="+mj-lt"/>
              <a:buAutoNum type="arabicPeriod"/>
            </a:pPr>
            <a:r>
              <a:rPr lang="pt-PT" sz="1200" dirty="0">
                <a:solidFill>
                  <a:srgbClr val="00151E"/>
                </a:solidFill>
                <a:latin typeface="Segoe UI Light" panose="020B0502040204020203" pitchFamily="34" charset="0"/>
                <a:cs typeface="Segoe UI Light" panose="020B0502040204020203" pitchFamily="34" charset="0"/>
              </a:rPr>
              <a:t>Loop </a:t>
            </a:r>
            <a:r>
              <a:rPr lang="pt-PT" sz="1200" dirty="0" err="1">
                <a:solidFill>
                  <a:srgbClr val="00151E"/>
                </a:solidFill>
                <a:latin typeface="Segoe UI Light" panose="020B0502040204020203" pitchFamily="34" charset="0"/>
                <a:cs typeface="Segoe UI Light" panose="020B0502040204020203" pitchFamily="34" charset="0"/>
              </a:rPr>
              <a:t>from</a:t>
            </a:r>
            <a:r>
              <a:rPr lang="pt-PT" sz="1200" dirty="0">
                <a:solidFill>
                  <a:srgbClr val="00151E"/>
                </a:solidFill>
                <a:latin typeface="Segoe UI Light" panose="020B0502040204020203" pitchFamily="34" charset="0"/>
                <a:cs typeface="Segoe UI Light" panose="020B0502040204020203" pitchFamily="34" charset="0"/>
              </a:rPr>
              <a:t> k min to k </a:t>
            </a:r>
            <a:r>
              <a:rPr lang="pt-PT" sz="1200" dirty="0" err="1">
                <a:solidFill>
                  <a:srgbClr val="00151E"/>
                </a:solidFill>
                <a:latin typeface="Segoe UI Light" panose="020B0502040204020203" pitchFamily="34" charset="0"/>
                <a:cs typeface="Segoe UI Light" panose="020B0502040204020203" pitchFamily="34" charset="0"/>
              </a:rPr>
              <a:t>max</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while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recording</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metrics</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of</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every</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combination</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of</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features</a:t>
            </a:r>
            <a:r>
              <a:rPr lang="pt-PT" sz="1200" dirty="0">
                <a:solidFill>
                  <a:srgbClr val="00151E"/>
                </a:solidFill>
                <a:latin typeface="Segoe UI Light" panose="020B0502040204020203" pitchFamily="34" charset="0"/>
                <a:cs typeface="Segoe UI Light" panose="020B0502040204020203" pitchFamily="34" charset="0"/>
              </a:rPr>
              <a:t>;</a:t>
            </a:r>
          </a:p>
          <a:p>
            <a:pPr marL="228600" indent="-228600">
              <a:spcBef>
                <a:spcPts val="600"/>
              </a:spcBef>
              <a:spcAft>
                <a:spcPts val="600"/>
              </a:spcAft>
              <a:buFont typeface="+mj-lt"/>
              <a:buAutoNum type="arabicPeriod"/>
            </a:pPr>
            <a:r>
              <a:rPr lang="pt-PT" sz="1200" dirty="0" err="1">
                <a:solidFill>
                  <a:srgbClr val="00151E"/>
                </a:solidFill>
                <a:latin typeface="Segoe UI Light" panose="020B0502040204020203" pitchFamily="34" charset="0"/>
                <a:cs typeface="Segoe UI Light" panose="020B0502040204020203" pitchFamily="34" charset="0"/>
              </a:rPr>
              <a:t>Pick</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the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feature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giving</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the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best</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value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overall</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over</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the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metrics</a:t>
            </a:r>
            <a:endParaRPr lang="pt-PT" sz="1200" dirty="0">
              <a:solidFill>
                <a:srgbClr val="00151E"/>
              </a:solidFill>
              <a:latin typeface="Segoe UI Light" panose="020B0502040204020203" pitchFamily="34" charset="0"/>
              <a:cs typeface="Segoe UI Light" panose="020B0502040204020203" pitchFamily="34" charset="0"/>
            </a:endParaRPr>
          </a:p>
          <a:p>
            <a:pPr marL="228600" indent="-228600">
              <a:spcBef>
                <a:spcPts val="600"/>
              </a:spcBef>
              <a:spcAft>
                <a:spcPts val="600"/>
              </a:spcAft>
              <a:buFont typeface="+mj-lt"/>
              <a:buAutoNum type="arabicPeriod"/>
            </a:pPr>
            <a:r>
              <a:rPr lang="pt-PT" sz="1200" dirty="0" err="1">
                <a:solidFill>
                  <a:srgbClr val="00151E"/>
                </a:solidFill>
                <a:latin typeface="Segoe UI Light" panose="020B0502040204020203" pitchFamily="34" charset="0"/>
                <a:cs typeface="Segoe UI Light" panose="020B0502040204020203" pitchFamily="34" charset="0"/>
              </a:rPr>
              <a:t>Repeat</a:t>
            </a:r>
            <a:r>
              <a:rPr lang="pt-PT" sz="1200" dirty="0">
                <a:solidFill>
                  <a:srgbClr val="00151E"/>
                </a:solidFill>
                <a:latin typeface="Segoe UI Light" panose="020B0502040204020203" pitchFamily="34" charset="0"/>
                <a:cs typeface="Segoe UI Light" panose="020B0502040204020203" pitchFamily="34" charset="0"/>
              </a:rPr>
              <a:t> steps 2 </a:t>
            </a:r>
            <a:r>
              <a:rPr lang="pt-PT" sz="1200" dirty="0" err="1">
                <a:solidFill>
                  <a:srgbClr val="00151E"/>
                </a:solidFill>
                <a:latin typeface="Segoe UI Light" panose="020B0502040204020203" pitchFamily="34" charset="0"/>
                <a:cs typeface="Segoe UI Light" panose="020B0502040204020203" pitchFamily="34" charset="0"/>
              </a:rPr>
              <a:t>and</a:t>
            </a:r>
            <a:r>
              <a:rPr lang="pt-PT" sz="1200" dirty="0">
                <a:solidFill>
                  <a:srgbClr val="00151E"/>
                </a:solidFill>
                <a:latin typeface="Segoe UI Light" panose="020B0502040204020203" pitchFamily="34" charset="0"/>
                <a:cs typeface="Segoe UI Light" panose="020B0502040204020203" pitchFamily="34" charset="0"/>
              </a:rPr>
              <a:t> 3 </a:t>
            </a:r>
            <a:r>
              <a:rPr lang="pt-PT" sz="1200" dirty="0" err="1">
                <a:solidFill>
                  <a:srgbClr val="00151E"/>
                </a:solidFill>
                <a:latin typeface="Segoe UI Light" panose="020B0502040204020203" pitchFamily="34" charset="0"/>
                <a:cs typeface="Segoe UI Light" panose="020B0502040204020203" pitchFamily="34" charset="0"/>
              </a:rPr>
              <a:t>until</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the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desired</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number</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of</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features</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is</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reached</a:t>
            </a:r>
            <a:endPar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200" b="0" i="0" u="none" strike="noStrike" kern="1200" cap="none" spc="0" normalizeH="0" baseline="0" noProof="0" dirty="0">
              <a:ln>
                <a:noFill/>
              </a:ln>
              <a:solidFill>
                <a:srgbClr val="00151E"/>
              </a:solidFill>
              <a:effectLst/>
              <a:uLnTx/>
              <a:uFillTx/>
              <a:latin typeface="Calibri" panose="020F0502020204030204"/>
              <a:ea typeface="+mn-ea"/>
              <a:cs typeface="+mn-cs"/>
            </a:endParaRPr>
          </a:p>
        </p:txBody>
      </p:sp>
      <p:sp>
        <p:nvSpPr>
          <p:cNvPr id="19" name="Retângulo 5">
            <a:extLst>
              <a:ext uri="{FF2B5EF4-FFF2-40B4-BE49-F238E27FC236}">
                <a16:creationId xmlns:a16="http://schemas.microsoft.com/office/drawing/2014/main" id="{4E46C5FB-406D-404F-B2B0-F9CF7B589721}"/>
              </a:ext>
            </a:extLst>
          </p:cNvPr>
          <p:cNvSpPr/>
          <p:nvPr/>
        </p:nvSpPr>
        <p:spPr>
          <a:xfrm>
            <a:off x="212844" y="2071291"/>
            <a:ext cx="3588925"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rPr>
              <a:t>Feature Selection</a:t>
            </a:r>
          </a:p>
        </p:txBody>
      </p:sp>
      <p:sp>
        <p:nvSpPr>
          <p:cNvPr id="21" name="Shape 2593">
            <a:extLst>
              <a:ext uri="{FF2B5EF4-FFF2-40B4-BE49-F238E27FC236}">
                <a16:creationId xmlns:a16="http://schemas.microsoft.com/office/drawing/2014/main" id="{518294B5-D9F0-7F4B-9A2A-51ECB7867EC0}"/>
              </a:ext>
            </a:extLst>
          </p:cNvPr>
          <p:cNvSpPr/>
          <p:nvPr/>
        </p:nvSpPr>
        <p:spPr>
          <a:xfrm>
            <a:off x="5029200" y="2128776"/>
            <a:ext cx="759609" cy="759612"/>
          </a:xfrm>
          <a:custGeom>
            <a:avLst/>
            <a:gdLst/>
            <a:ahLst/>
            <a:cxnLst>
              <a:cxn ang="0">
                <a:pos x="wd2" y="hd2"/>
              </a:cxn>
              <a:cxn ang="5400000">
                <a:pos x="wd2" y="hd2"/>
              </a:cxn>
              <a:cxn ang="10800000">
                <a:pos x="wd2" y="hd2"/>
              </a:cxn>
              <a:cxn ang="16200000">
                <a:pos x="wd2" y="hd2"/>
              </a:cxn>
            </a:cxnLst>
            <a:rect l="0" t="0" r="r" b="b"/>
            <a:pathLst>
              <a:path w="21600" h="21600" extrusionOk="0">
                <a:moveTo>
                  <a:pt x="20618" y="8095"/>
                </a:moveTo>
                <a:lnTo>
                  <a:pt x="20091" y="8640"/>
                </a:lnTo>
                <a:cubicBezTo>
                  <a:pt x="19294" y="8426"/>
                  <a:pt x="18482" y="8322"/>
                  <a:pt x="17675" y="8322"/>
                </a:cubicBezTo>
                <a:lnTo>
                  <a:pt x="17150" y="7377"/>
                </a:lnTo>
                <a:cubicBezTo>
                  <a:pt x="17052" y="7203"/>
                  <a:pt x="16911" y="7035"/>
                  <a:pt x="16741" y="6937"/>
                </a:cubicBezTo>
                <a:cubicBezTo>
                  <a:pt x="16601" y="6856"/>
                  <a:pt x="16442" y="6822"/>
                  <a:pt x="16268" y="6868"/>
                </a:cubicBezTo>
                <a:lnTo>
                  <a:pt x="13487" y="7613"/>
                </a:lnTo>
                <a:cubicBezTo>
                  <a:pt x="13102" y="7716"/>
                  <a:pt x="12995" y="8125"/>
                  <a:pt x="12977" y="8495"/>
                </a:cubicBezTo>
                <a:lnTo>
                  <a:pt x="12996" y="9570"/>
                </a:lnTo>
                <a:cubicBezTo>
                  <a:pt x="12293" y="9973"/>
                  <a:pt x="11639" y="10471"/>
                  <a:pt x="11053" y="11057"/>
                </a:cubicBezTo>
                <a:lnTo>
                  <a:pt x="10023" y="10762"/>
                </a:lnTo>
                <a:cubicBezTo>
                  <a:pt x="9673" y="10664"/>
                  <a:pt x="9239" y="10682"/>
                  <a:pt x="9040" y="11026"/>
                </a:cubicBezTo>
                <a:lnTo>
                  <a:pt x="7600" y="13520"/>
                </a:lnTo>
                <a:cubicBezTo>
                  <a:pt x="7401" y="13864"/>
                  <a:pt x="7614" y="14229"/>
                  <a:pt x="7863" y="14504"/>
                </a:cubicBezTo>
                <a:lnTo>
                  <a:pt x="8633" y="15248"/>
                </a:lnTo>
                <a:cubicBezTo>
                  <a:pt x="8419" y="16049"/>
                  <a:pt x="8315" y="16864"/>
                  <a:pt x="8317" y="17674"/>
                </a:cubicBezTo>
                <a:lnTo>
                  <a:pt x="7377" y="18196"/>
                </a:lnTo>
                <a:cubicBezTo>
                  <a:pt x="7060" y="18373"/>
                  <a:pt x="6765" y="18693"/>
                  <a:pt x="6868" y="19077"/>
                </a:cubicBezTo>
                <a:lnTo>
                  <a:pt x="7281" y="20619"/>
                </a:lnTo>
                <a:lnTo>
                  <a:pt x="1964" y="20619"/>
                </a:lnTo>
                <a:cubicBezTo>
                  <a:pt x="1422" y="20619"/>
                  <a:pt x="982" y="20178"/>
                  <a:pt x="982" y="19636"/>
                </a:cubicBezTo>
                <a:lnTo>
                  <a:pt x="982" y="11291"/>
                </a:lnTo>
                <a:lnTo>
                  <a:pt x="1931" y="11291"/>
                </a:lnTo>
                <a:cubicBezTo>
                  <a:pt x="2328" y="11291"/>
                  <a:pt x="2538" y="10924"/>
                  <a:pt x="2651" y="10571"/>
                </a:cubicBezTo>
                <a:lnTo>
                  <a:pt x="2913" y="9523"/>
                </a:lnTo>
                <a:cubicBezTo>
                  <a:pt x="3711" y="9310"/>
                  <a:pt x="4466" y="8993"/>
                  <a:pt x="5164" y="8590"/>
                </a:cubicBezTo>
                <a:lnTo>
                  <a:pt x="6091" y="9146"/>
                </a:lnTo>
                <a:cubicBezTo>
                  <a:pt x="6275" y="9241"/>
                  <a:pt x="6484" y="9317"/>
                  <a:pt x="6681" y="9317"/>
                </a:cubicBezTo>
                <a:cubicBezTo>
                  <a:pt x="6837" y="9317"/>
                  <a:pt x="6985" y="9270"/>
                  <a:pt x="7110" y="9146"/>
                </a:cubicBezTo>
                <a:lnTo>
                  <a:pt x="9146" y="7109"/>
                </a:lnTo>
                <a:cubicBezTo>
                  <a:pt x="9427" y="6828"/>
                  <a:pt x="9332" y="6404"/>
                  <a:pt x="9146" y="6091"/>
                </a:cubicBezTo>
                <a:lnTo>
                  <a:pt x="8593" y="5169"/>
                </a:lnTo>
                <a:cubicBezTo>
                  <a:pt x="8999" y="4469"/>
                  <a:pt x="9317" y="3711"/>
                  <a:pt x="9531" y="2911"/>
                </a:cubicBezTo>
                <a:lnTo>
                  <a:pt x="10571" y="2651"/>
                </a:lnTo>
                <a:cubicBezTo>
                  <a:pt x="10924" y="2538"/>
                  <a:pt x="11291" y="2328"/>
                  <a:pt x="11291" y="1931"/>
                </a:cubicBezTo>
                <a:lnTo>
                  <a:pt x="11291" y="982"/>
                </a:lnTo>
                <a:lnTo>
                  <a:pt x="19636" y="982"/>
                </a:lnTo>
                <a:cubicBezTo>
                  <a:pt x="20178" y="982"/>
                  <a:pt x="20618" y="1421"/>
                  <a:pt x="20618" y="1964"/>
                </a:cubicBezTo>
                <a:cubicBezTo>
                  <a:pt x="20618" y="1964"/>
                  <a:pt x="20618" y="8095"/>
                  <a:pt x="20618" y="8095"/>
                </a:cubicBezTo>
                <a:close/>
                <a:moveTo>
                  <a:pt x="20618" y="12594"/>
                </a:moveTo>
                <a:cubicBezTo>
                  <a:pt x="19750" y="12088"/>
                  <a:pt x="18750" y="11782"/>
                  <a:pt x="17673" y="11782"/>
                </a:cubicBezTo>
                <a:cubicBezTo>
                  <a:pt x="14419" y="11782"/>
                  <a:pt x="11782" y="14419"/>
                  <a:pt x="11782" y="17673"/>
                </a:cubicBezTo>
                <a:cubicBezTo>
                  <a:pt x="11782" y="18751"/>
                  <a:pt x="12088" y="19750"/>
                  <a:pt x="12594" y="20619"/>
                </a:cubicBezTo>
                <a:lnTo>
                  <a:pt x="8298" y="20619"/>
                </a:lnTo>
                <a:lnTo>
                  <a:pt x="7875" y="19042"/>
                </a:lnTo>
                <a:lnTo>
                  <a:pt x="8794" y="18532"/>
                </a:lnTo>
                <a:cubicBezTo>
                  <a:pt x="9106" y="18358"/>
                  <a:pt x="9299" y="18028"/>
                  <a:pt x="9299" y="17671"/>
                </a:cubicBezTo>
                <a:cubicBezTo>
                  <a:pt x="9298" y="16938"/>
                  <a:pt x="9392" y="16208"/>
                  <a:pt x="9582" y="15502"/>
                </a:cubicBezTo>
                <a:cubicBezTo>
                  <a:pt x="9674" y="15158"/>
                  <a:pt x="9572" y="14791"/>
                  <a:pt x="9316" y="14543"/>
                </a:cubicBezTo>
                <a:lnTo>
                  <a:pt x="8572" y="13823"/>
                </a:lnTo>
                <a:cubicBezTo>
                  <a:pt x="8569" y="13820"/>
                  <a:pt x="8566" y="13817"/>
                  <a:pt x="8564" y="13813"/>
                </a:cubicBezTo>
                <a:lnTo>
                  <a:pt x="9776" y="11713"/>
                </a:lnTo>
                <a:lnTo>
                  <a:pt x="10783" y="12001"/>
                </a:lnTo>
                <a:cubicBezTo>
                  <a:pt x="11126" y="12099"/>
                  <a:pt x="11495" y="12003"/>
                  <a:pt x="11748" y="11751"/>
                </a:cubicBezTo>
                <a:cubicBezTo>
                  <a:pt x="12264" y="11234"/>
                  <a:pt x="12848" y="10787"/>
                  <a:pt x="13485" y="10421"/>
                </a:cubicBezTo>
                <a:cubicBezTo>
                  <a:pt x="13794" y="10243"/>
                  <a:pt x="13983" y="9911"/>
                  <a:pt x="13977" y="9554"/>
                </a:cubicBezTo>
                <a:lnTo>
                  <a:pt x="13960" y="8514"/>
                </a:lnTo>
                <a:lnTo>
                  <a:pt x="13960" y="8503"/>
                </a:lnTo>
                <a:lnTo>
                  <a:pt x="16304" y="7875"/>
                </a:lnTo>
                <a:lnTo>
                  <a:pt x="16817" y="8799"/>
                </a:lnTo>
                <a:cubicBezTo>
                  <a:pt x="16905" y="8958"/>
                  <a:pt x="17032" y="9085"/>
                  <a:pt x="17184" y="9172"/>
                </a:cubicBezTo>
                <a:cubicBezTo>
                  <a:pt x="17330" y="9257"/>
                  <a:pt x="17499" y="9304"/>
                  <a:pt x="17675" y="9304"/>
                </a:cubicBezTo>
                <a:cubicBezTo>
                  <a:pt x="18407" y="9304"/>
                  <a:pt x="19135" y="9399"/>
                  <a:pt x="19837" y="9589"/>
                </a:cubicBezTo>
                <a:cubicBezTo>
                  <a:pt x="20106" y="9660"/>
                  <a:pt x="20389" y="9611"/>
                  <a:pt x="20618" y="9464"/>
                </a:cubicBezTo>
                <a:cubicBezTo>
                  <a:pt x="20618" y="9464"/>
                  <a:pt x="20618" y="12594"/>
                  <a:pt x="20618" y="12594"/>
                </a:cubicBezTo>
                <a:close/>
                <a:moveTo>
                  <a:pt x="20618" y="15475"/>
                </a:moveTo>
                <a:lnTo>
                  <a:pt x="19093" y="16323"/>
                </a:lnTo>
                <a:cubicBezTo>
                  <a:pt x="18735" y="15946"/>
                  <a:pt x="18233" y="15709"/>
                  <a:pt x="17673" y="15709"/>
                </a:cubicBezTo>
                <a:cubicBezTo>
                  <a:pt x="17113" y="15709"/>
                  <a:pt x="16610" y="15946"/>
                  <a:pt x="16253" y="16323"/>
                </a:cubicBezTo>
                <a:lnTo>
                  <a:pt x="13643" y="14873"/>
                </a:lnTo>
                <a:cubicBezTo>
                  <a:pt x="14530" y="13599"/>
                  <a:pt x="16003" y="12764"/>
                  <a:pt x="17673" y="12764"/>
                </a:cubicBezTo>
                <a:cubicBezTo>
                  <a:pt x="18783" y="12764"/>
                  <a:pt x="19798" y="13141"/>
                  <a:pt x="20618" y="13764"/>
                </a:cubicBezTo>
                <a:cubicBezTo>
                  <a:pt x="20618" y="13764"/>
                  <a:pt x="20618" y="15475"/>
                  <a:pt x="20618" y="15475"/>
                </a:cubicBezTo>
                <a:close/>
                <a:moveTo>
                  <a:pt x="20618" y="19636"/>
                </a:moveTo>
                <a:cubicBezTo>
                  <a:pt x="20618" y="20178"/>
                  <a:pt x="20178" y="20619"/>
                  <a:pt x="19636" y="20619"/>
                </a:cubicBezTo>
                <a:lnTo>
                  <a:pt x="18164" y="20619"/>
                </a:lnTo>
                <a:lnTo>
                  <a:pt x="18164" y="19567"/>
                </a:lnTo>
                <a:cubicBezTo>
                  <a:pt x="19009" y="19348"/>
                  <a:pt x="19636" y="18587"/>
                  <a:pt x="19636" y="17673"/>
                </a:cubicBezTo>
                <a:cubicBezTo>
                  <a:pt x="19636" y="17502"/>
                  <a:pt x="19608" y="17339"/>
                  <a:pt x="19567" y="17182"/>
                </a:cubicBezTo>
                <a:lnTo>
                  <a:pt x="20618" y="16598"/>
                </a:lnTo>
                <a:cubicBezTo>
                  <a:pt x="20618" y="16598"/>
                  <a:pt x="20618" y="19636"/>
                  <a:pt x="20618" y="19636"/>
                </a:cubicBezTo>
                <a:close/>
                <a:moveTo>
                  <a:pt x="16691" y="17673"/>
                </a:moveTo>
                <a:cubicBezTo>
                  <a:pt x="16691" y="17131"/>
                  <a:pt x="17131" y="16691"/>
                  <a:pt x="17673" y="16691"/>
                </a:cubicBezTo>
                <a:cubicBezTo>
                  <a:pt x="18214" y="16691"/>
                  <a:pt x="18655" y="17131"/>
                  <a:pt x="18655" y="17673"/>
                </a:cubicBezTo>
                <a:cubicBezTo>
                  <a:pt x="18655" y="18215"/>
                  <a:pt x="18214" y="18655"/>
                  <a:pt x="17673" y="18655"/>
                </a:cubicBezTo>
                <a:cubicBezTo>
                  <a:pt x="17131" y="18655"/>
                  <a:pt x="16691" y="18215"/>
                  <a:pt x="16691" y="17673"/>
                </a:cubicBezTo>
                <a:moveTo>
                  <a:pt x="17182" y="20619"/>
                </a:moveTo>
                <a:lnTo>
                  <a:pt x="13757" y="20619"/>
                </a:lnTo>
                <a:cubicBezTo>
                  <a:pt x="13138" y="19797"/>
                  <a:pt x="12764" y="18781"/>
                  <a:pt x="12764" y="17673"/>
                </a:cubicBezTo>
                <a:cubicBezTo>
                  <a:pt x="12764" y="16982"/>
                  <a:pt x="12907" y="16326"/>
                  <a:pt x="13165" y="15730"/>
                </a:cubicBezTo>
                <a:lnTo>
                  <a:pt x="15779" y="17182"/>
                </a:lnTo>
                <a:cubicBezTo>
                  <a:pt x="15738" y="17339"/>
                  <a:pt x="15709" y="17502"/>
                  <a:pt x="15709" y="17673"/>
                </a:cubicBezTo>
                <a:cubicBezTo>
                  <a:pt x="15709" y="18587"/>
                  <a:pt x="16336" y="19348"/>
                  <a:pt x="17182" y="19567"/>
                </a:cubicBezTo>
                <a:cubicBezTo>
                  <a:pt x="17182" y="19567"/>
                  <a:pt x="17182" y="20619"/>
                  <a:pt x="17182" y="20619"/>
                </a:cubicBezTo>
                <a:close/>
                <a:moveTo>
                  <a:pt x="982" y="5376"/>
                </a:moveTo>
                <a:cubicBezTo>
                  <a:pt x="3301" y="5145"/>
                  <a:pt x="5145" y="3301"/>
                  <a:pt x="5375" y="982"/>
                </a:cubicBezTo>
                <a:lnTo>
                  <a:pt x="10309" y="982"/>
                </a:lnTo>
                <a:lnTo>
                  <a:pt x="10309" y="1703"/>
                </a:lnTo>
                <a:cubicBezTo>
                  <a:pt x="10305" y="1705"/>
                  <a:pt x="10302" y="1706"/>
                  <a:pt x="10298" y="1707"/>
                </a:cubicBezTo>
                <a:lnTo>
                  <a:pt x="9293" y="1958"/>
                </a:lnTo>
                <a:cubicBezTo>
                  <a:pt x="8947" y="2045"/>
                  <a:pt x="8675" y="2313"/>
                  <a:pt x="8583" y="2657"/>
                </a:cubicBezTo>
                <a:cubicBezTo>
                  <a:pt x="8394" y="3363"/>
                  <a:pt x="8112" y="4042"/>
                  <a:pt x="7744" y="4676"/>
                </a:cubicBezTo>
                <a:cubicBezTo>
                  <a:pt x="7564" y="4986"/>
                  <a:pt x="7567" y="5368"/>
                  <a:pt x="7751" y="5674"/>
                </a:cubicBezTo>
                <a:lnTo>
                  <a:pt x="8292" y="6575"/>
                </a:lnTo>
                <a:lnTo>
                  <a:pt x="6576" y="8291"/>
                </a:lnTo>
                <a:cubicBezTo>
                  <a:pt x="6573" y="8290"/>
                  <a:pt x="6569" y="8288"/>
                  <a:pt x="6566" y="8286"/>
                </a:cubicBezTo>
                <a:lnTo>
                  <a:pt x="5669" y="7748"/>
                </a:lnTo>
                <a:cubicBezTo>
                  <a:pt x="5513" y="7655"/>
                  <a:pt x="5339" y="7608"/>
                  <a:pt x="5164" y="7608"/>
                </a:cubicBezTo>
                <a:cubicBezTo>
                  <a:pt x="4995" y="7608"/>
                  <a:pt x="4825" y="7652"/>
                  <a:pt x="4673" y="7739"/>
                </a:cubicBezTo>
                <a:cubicBezTo>
                  <a:pt x="4039" y="8106"/>
                  <a:pt x="3362" y="8387"/>
                  <a:pt x="2659" y="8575"/>
                </a:cubicBezTo>
                <a:cubicBezTo>
                  <a:pt x="2315" y="8666"/>
                  <a:pt x="2047" y="8938"/>
                  <a:pt x="1960" y="9285"/>
                </a:cubicBezTo>
                <a:lnTo>
                  <a:pt x="1707" y="10298"/>
                </a:lnTo>
                <a:cubicBezTo>
                  <a:pt x="1706" y="10302"/>
                  <a:pt x="1705" y="10305"/>
                  <a:pt x="1703" y="10310"/>
                </a:cubicBezTo>
                <a:lnTo>
                  <a:pt x="982" y="10310"/>
                </a:lnTo>
                <a:cubicBezTo>
                  <a:pt x="982" y="10310"/>
                  <a:pt x="982" y="5376"/>
                  <a:pt x="982" y="5376"/>
                </a:cubicBezTo>
                <a:close/>
                <a:moveTo>
                  <a:pt x="982" y="1964"/>
                </a:moveTo>
                <a:cubicBezTo>
                  <a:pt x="982" y="1421"/>
                  <a:pt x="1422" y="982"/>
                  <a:pt x="1964" y="982"/>
                </a:cubicBezTo>
                <a:lnTo>
                  <a:pt x="4384" y="982"/>
                </a:lnTo>
                <a:cubicBezTo>
                  <a:pt x="4162" y="2758"/>
                  <a:pt x="2758" y="4162"/>
                  <a:pt x="982" y="4384"/>
                </a:cubicBezTo>
                <a:cubicBezTo>
                  <a:pt x="982" y="4384"/>
                  <a:pt x="982" y="1964"/>
                  <a:pt x="982" y="1964"/>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19045" tIns="19045" rIns="19045" bIns="19045" anchor="ctr"/>
          <a:lstStyle/>
          <a:p>
            <a:pPr marL="0" marR="0" lvl="0" indent="0" algn="l" defTabSz="22853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nvGrpSpPr>
          <p:cNvPr id="22" name="Agrupar 7">
            <a:extLst>
              <a:ext uri="{FF2B5EF4-FFF2-40B4-BE49-F238E27FC236}">
                <a16:creationId xmlns:a16="http://schemas.microsoft.com/office/drawing/2014/main" id="{B844D038-B406-774D-9FFA-8A3F5BBF29CD}"/>
              </a:ext>
            </a:extLst>
          </p:cNvPr>
          <p:cNvGrpSpPr/>
          <p:nvPr/>
        </p:nvGrpSpPr>
        <p:grpSpPr>
          <a:xfrm>
            <a:off x="6671609" y="1981112"/>
            <a:ext cx="2217489" cy="1790935"/>
            <a:chOff x="3362489" y="2515575"/>
            <a:chExt cx="2217489" cy="1790935"/>
          </a:xfrm>
        </p:grpSpPr>
        <p:sp>
          <p:nvSpPr>
            <p:cNvPr id="23" name="Oval 22">
              <a:extLst>
                <a:ext uri="{FF2B5EF4-FFF2-40B4-BE49-F238E27FC236}">
                  <a16:creationId xmlns:a16="http://schemas.microsoft.com/office/drawing/2014/main" id="{B75E0261-8F84-EE43-AD5F-06457DD55ADC}"/>
                </a:ext>
              </a:extLst>
            </p:cNvPr>
            <p:cNvSpPr/>
            <p:nvPr/>
          </p:nvSpPr>
          <p:spPr>
            <a:xfrm>
              <a:off x="3933867" y="2515575"/>
              <a:ext cx="537367" cy="537367"/>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24" name="Retângulo 4">
              <a:extLst>
                <a:ext uri="{FF2B5EF4-FFF2-40B4-BE49-F238E27FC236}">
                  <a16:creationId xmlns:a16="http://schemas.microsoft.com/office/drawing/2014/main" id="{A9AE2CFC-FA39-F84E-A61D-B21A6A8B91EB}"/>
                </a:ext>
              </a:extLst>
            </p:cNvPr>
            <p:cNvSpPr/>
            <p:nvPr/>
          </p:nvSpPr>
          <p:spPr>
            <a:xfrm>
              <a:off x="3362489" y="3598624"/>
              <a:ext cx="2217489" cy="707886"/>
            </a:xfrm>
            <a:prstGeom prst="rect">
              <a:avLst/>
            </a:prstGeom>
            <a:solidFill>
              <a:schemeClr val="bg1">
                <a:alpha val="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151E"/>
                  </a:solidFill>
                  <a:effectLst/>
                  <a:uLnTx/>
                  <a:uFillTx/>
                  <a:latin typeface="Segoe UI" panose="020B0502040204020203" pitchFamily="34" charset="0"/>
                  <a:ea typeface="Inter" panose="020B0502030000000004" pitchFamily="34" charset="0"/>
                  <a:cs typeface="Segoe UI" panose="020B0502040204020203" pitchFamily="34" charset="0"/>
                </a:rPr>
                <a:t>Select a threshold</a:t>
              </a:r>
            </a:p>
          </p:txBody>
        </p:sp>
      </p:grpSp>
      <p:grpSp>
        <p:nvGrpSpPr>
          <p:cNvPr id="25" name="Agrupar 7">
            <a:extLst>
              <a:ext uri="{FF2B5EF4-FFF2-40B4-BE49-F238E27FC236}">
                <a16:creationId xmlns:a16="http://schemas.microsoft.com/office/drawing/2014/main" id="{EB4F2176-CD4E-2847-9216-77835A5A67F8}"/>
              </a:ext>
            </a:extLst>
          </p:cNvPr>
          <p:cNvGrpSpPr/>
          <p:nvPr/>
        </p:nvGrpSpPr>
        <p:grpSpPr>
          <a:xfrm>
            <a:off x="9045367" y="1981112"/>
            <a:ext cx="2217489" cy="1483159"/>
            <a:chOff x="3362489" y="2515575"/>
            <a:chExt cx="2217489" cy="1483159"/>
          </a:xfrm>
        </p:grpSpPr>
        <p:sp>
          <p:nvSpPr>
            <p:cNvPr id="26" name="Oval 25">
              <a:extLst>
                <a:ext uri="{FF2B5EF4-FFF2-40B4-BE49-F238E27FC236}">
                  <a16:creationId xmlns:a16="http://schemas.microsoft.com/office/drawing/2014/main" id="{F47664FD-7F94-2447-99D4-FCC695AA9CAE}"/>
                </a:ext>
              </a:extLst>
            </p:cNvPr>
            <p:cNvSpPr/>
            <p:nvPr/>
          </p:nvSpPr>
          <p:spPr>
            <a:xfrm>
              <a:off x="3933867" y="2515575"/>
              <a:ext cx="537367" cy="537367"/>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27" name="Retângulo 4">
              <a:extLst>
                <a:ext uri="{FF2B5EF4-FFF2-40B4-BE49-F238E27FC236}">
                  <a16:creationId xmlns:a16="http://schemas.microsoft.com/office/drawing/2014/main" id="{2867330B-E2C8-0441-9F21-7D8432805A03}"/>
                </a:ext>
              </a:extLst>
            </p:cNvPr>
            <p:cNvSpPr/>
            <p:nvPr/>
          </p:nvSpPr>
          <p:spPr>
            <a:xfrm>
              <a:off x="3362489" y="3598624"/>
              <a:ext cx="2217489" cy="400110"/>
            </a:xfrm>
            <a:prstGeom prst="rect">
              <a:avLst/>
            </a:prstGeom>
            <a:solidFill>
              <a:schemeClr val="bg1">
                <a:alpha val="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151E"/>
                  </a:solidFill>
                  <a:effectLst/>
                  <a:uLnTx/>
                  <a:uFillTx/>
                  <a:latin typeface="Segoe UI" panose="020B0502040204020203" pitchFamily="34" charset="0"/>
                  <a:ea typeface="Inter" panose="020B0502030000000004" pitchFamily="34" charset="0"/>
                  <a:cs typeface="Segoe UI" panose="020B0502040204020203" pitchFamily="34" charset="0"/>
                </a:rPr>
                <a:t>Results</a:t>
              </a:r>
            </a:p>
          </p:txBody>
        </p:sp>
      </p:grpSp>
      <p:sp>
        <p:nvSpPr>
          <p:cNvPr id="29" name="Google Shape;87;p13">
            <a:extLst>
              <a:ext uri="{FF2B5EF4-FFF2-40B4-BE49-F238E27FC236}">
                <a16:creationId xmlns:a16="http://schemas.microsoft.com/office/drawing/2014/main" id="{7C192EE5-A072-5245-8DD1-D4C91EFB3385}"/>
              </a:ext>
            </a:extLst>
          </p:cNvPr>
          <p:cNvSpPr/>
          <p:nvPr/>
        </p:nvSpPr>
        <p:spPr>
          <a:xfrm>
            <a:off x="9728867" y="2034211"/>
            <a:ext cx="791169" cy="791169"/>
          </a:xfrm>
          <a:custGeom>
            <a:avLst/>
            <a:gdLst/>
            <a:ahLst/>
            <a:cxnLst/>
            <a:rect l="l" t="t" r="r" b="b"/>
            <a:pathLst>
              <a:path w="312180" h="312180" extrusionOk="0">
                <a:moveTo>
                  <a:pt x="175668" y="149741"/>
                </a:moveTo>
                <a:cubicBezTo>
                  <a:pt x="181488" y="144450"/>
                  <a:pt x="184663" y="137042"/>
                  <a:pt x="184663" y="129105"/>
                </a:cubicBezTo>
                <a:lnTo>
                  <a:pt x="184663" y="117994"/>
                </a:lnTo>
                <a:cubicBezTo>
                  <a:pt x="184663" y="102120"/>
                  <a:pt x="171964" y="89421"/>
                  <a:pt x="156090" y="89421"/>
                </a:cubicBezTo>
                <a:cubicBezTo>
                  <a:pt x="140217" y="89421"/>
                  <a:pt x="127518" y="102120"/>
                  <a:pt x="127518" y="117994"/>
                </a:cubicBezTo>
                <a:lnTo>
                  <a:pt x="127518" y="129105"/>
                </a:lnTo>
                <a:cubicBezTo>
                  <a:pt x="127518" y="137042"/>
                  <a:pt x="131222" y="144450"/>
                  <a:pt x="136513" y="149741"/>
                </a:cubicBezTo>
                <a:cubicBezTo>
                  <a:pt x="124343" y="156619"/>
                  <a:pt x="116406" y="169318"/>
                  <a:pt x="116406" y="183604"/>
                </a:cubicBezTo>
                <a:lnTo>
                  <a:pt x="116406" y="216410"/>
                </a:lnTo>
                <a:cubicBezTo>
                  <a:pt x="116406" y="220114"/>
                  <a:pt x="119052" y="222759"/>
                  <a:pt x="122756" y="222759"/>
                </a:cubicBezTo>
                <a:lnTo>
                  <a:pt x="188366" y="222759"/>
                </a:lnTo>
                <a:cubicBezTo>
                  <a:pt x="192070" y="222759"/>
                  <a:pt x="194716" y="220114"/>
                  <a:pt x="194716" y="216410"/>
                </a:cubicBezTo>
                <a:lnTo>
                  <a:pt x="194716" y="183604"/>
                </a:lnTo>
                <a:cubicBezTo>
                  <a:pt x="195774" y="169318"/>
                  <a:pt x="187308" y="156619"/>
                  <a:pt x="175668" y="149741"/>
                </a:cubicBezTo>
                <a:close/>
                <a:moveTo>
                  <a:pt x="140746" y="129105"/>
                </a:moveTo>
                <a:lnTo>
                  <a:pt x="140746" y="117994"/>
                </a:lnTo>
                <a:cubicBezTo>
                  <a:pt x="140746" y="109528"/>
                  <a:pt x="147624" y="102649"/>
                  <a:pt x="156090" y="102649"/>
                </a:cubicBezTo>
                <a:cubicBezTo>
                  <a:pt x="164556" y="102649"/>
                  <a:pt x="171435" y="109528"/>
                  <a:pt x="171435" y="117994"/>
                </a:cubicBezTo>
                <a:lnTo>
                  <a:pt x="171435" y="129105"/>
                </a:lnTo>
                <a:cubicBezTo>
                  <a:pt x="171435" y="137571"/>
                  <a:pt x="164556" y="144450"/>
                  <a:pt x="156090" y="144450"/>
                </a:cubicBezTo>
                <a:cubicBezTo>
                  <a:pt x="147624" y="144450"/>
                  <a:pt x="140746" y="137571"/>
                  <a:pt x="140746" y="129105"/>
                </a:cubicBezTo>
                <a:close/>
                <a:moveTo>
                  <a:pt x="182546" y="210060"/>
                </a:moveTo>
                <a:lnTo>
                  <a:pt x="129634" y="210060"/>
                </a:lnTo>
                <a:lnTo>
                  <a:pt x="129634" y="183604"/>
                </a:lnTo>
                <a:cubicBezTo>
                  <a:pt x="129634" y="168789"/>
                  <a:pt x="141275" y="157148"/>
                  <a:pt x="156090" y="157148"/>
                </a:cubicBezTo>
                <a:cubicBezTo>
                  <a:pt x="170906" y="157148"/>
                  <a:pt x="182546" y="168789"/>
                  <a:pt x="182546" y="183604"/>
                </a:cubicBezTo>
                <a:lnTo>
                  <a:pt x="182546" y="210060"/>
                </a:lnTo>
                <a:close/>
                <a:moveTo>
                  <a:pt x="287841" y="128047"/>
                </a:moveTo>
                <a:cubicBezTo>
                  <a:pt x="276729" y="76722"/>
                  <a:pt x="235987" y="35980"/>
                  <a:pt x="184663" y="24869"/>
                </a:cubicBezTo>
                <a:cubicBezTo>
                  <a:pt x="183075" y="10582"/>
                  <a:pt x="170906" y="0"/>
                  <a:pt x="156619" y="0"/>
                </a:cubicBezTo>
                <a:cubicBezTo>
                  <a:pt x="142333" y="0"/>
                  <a:pt x="130692" y="10582"/>
                  <a:pt x="128576" y="24340"/>
                </a:cubicBezTo>
                <a:cubicBezTo>
                  <a:pt x="75664" y="34922"/>
                  <a:pt x="34393" y="76193"/>
                  <a:pt x="22752" y="128576"/>
                </a:cubicBezTo>
                <a:cubicBezTo>
                  <a:pt x="9524" y="131222"/>
                  <a:pt x="0" y="142862"/>
                  <a:pt x="0" y="156619"/>
                </a:cubicBezTo>
                <a:cubicBezTo>
                  <a:pt x="0" y="170376"/>
                  <a:pt x="9524" y="181488"/>
                  <a:pt x="22223" y="184134"/>
                </a:cubicBezTo>
                <a:cubicBezTo>
                  <a:pt x="32805" y="237575"/>
                  <a:pt x="75135" y="279904"/>
                  <a:pt x="129105" y="291015"/>
                </a:cubicBezTo>
                <a:cubicBezTo>
                  <a:pt x="131751" y="303714"/>
                  <a:pt x="143391" y="313239"/>
                  <a:pt x="156619" y="313239"/>
                </a:cubicBezTo>
                <a:cubicBezTo>
                  <a:pt x="170376" y="313239"/>
                  <a:pt x="182017" y="303185"/>
                  <a:pt x="184663" y="290486"/>
                </a:cubicBezTo>
                <a:cubicBezTo>
                  <a:pt x="237045" y="278846"/>
                  <a:pt x="278317" y="237575"/>
                  <a:pt x="288899" y="184663"/>
                </a:cubicBezTo>
                <a:cubicBezTo>
                  <a:pt x="302656" y="182546"/>
                  <a:pt x="313239" y="170906"/>
                  <a:pt x="313239" y="156619"/>
                </a:cubicBezTo>
                <a:cubicBezTo>
                  <a:pt x="312709" y="141804"/>
                  <a:pt x="301598" y="129634"/>
                  <a:pt x="287841" y="128047"/>
                </a:cubicBezTo>
                <a:close/>
                <a:moveTo>
                  <a:pt x="277258" y="169847"/>
                </a:moveTo>
                <a:cubicBezTo>
                  <a:pt x="272496" y="167202"/>
                  <a:pt x="268793" y="162440"/>
                  <a:pt x="268793" y="156619"/>
                </a:cubicBezTo>
                <a:cubicBezTo>
                  <a:pt x="268793" y="156619"/>
                  <a:pt x="268793" y="156619"/>
                  <a:pt x="268793" y="156619"/>
                </a:cubicBezTo>
                <a:cubicBezTo>
                  <a:pt x="268793" y="156619"/>
                  <a:pt x="268793" y="156619"/>
                  <a:pt x="268793" y="156619"/>
                </a:cubicBezTo>
                <a:cubicBezTo>
                  <a:pt x="268793" y="150799"/>
                  <a:pt x="271967" y="146037"/>
                  <a:pt x="276729" y="143391"/>
                </a:cubicBezTo>
                <a:cubicBezTo>
                  <a:pt x="278846" y="142333"/>
                  <a:pt x="281491" y="141275"/>
                  <a:pt x="284137" y="141275"/>
                </a:cubicBezTo>
                <a:cubicBezTo>
                  <a:pt x="286253" y="141275"/>
                  <a:pt x="287841" y="141804"/>
                  <a:pt x="289428" y="142333"/>
                </a:cubicBezTo>
                <a:cubicBezTo>
                  <a:pt x="295249" y="144450"/>
                  <a:pt x="299481" y="150270"/>
                  <a:pt x="299481" y="156619"/>
                </a:cubicBezTo>
                <a:cubicBezTo>
                  <a:pt x="299481" y="162969"/>
                  <a:pt x="295249" y="168789"/>
                  <a:pt x="289957" y="170906"/>
                </a:cubicBezTo>
                <a:cubicBezTo>
                  <a:pt x="288370" y="171435"/>
                  <a:pt x="286253" y="171964"/>
                  <a:pt x="284137" y="171964"/>
                </a:cubicBezTo>
                <a:cubicBezTo>
                  <a:pt x="282021" y="171964"/>
                  <a:pt x="279375" y="170906"/>
                  <a:pt x="277258" y="169847"/>
                </a:cubicBezTo>
                <a:close/>
                <a:moveTo>
                  <a:pt x="170376" y="22752"/>
                </a:moveTo>
                <a:cubicBezTo>
                  <a:pt x="170906" y="24340"/>
                  <a:pt x="171435" y="26456"/>
                  <a:pt x="171435" y="28043"/>
                </a:cubicBezTo>
                <a:cubicBezTo>
                  <a:pt x="171435" y="30689"/>
                  <a:pt x="170376" y="33335"/>
                  <a:pt x="169318" y="35451"/>
                </a:cubicBezTo>
                <a:cubicBezTo>
                  <a:pt x="166672" y="40213"/>
                  <a:pt x="161910" y="43388"/>
                  <a:pt x="156090" y="43388"/>
                </a:cubicBezTo>
                <a:cubicBezTo>
                  <a:pt x="150270" y="43388"/>
                  <a:pt x="144979" y="39684"/>
                  <a:pt x="142333" y="34922"/>
                </a:cubicBezTo>
                <a:cubicBezTo>
                  <a:pt x="141275" y="32805"/>
                  <a:pt x="140217" y="30689"/>
                  <a:pt x="140217" y="28043"/>
                </a:cubicBezTo>
                <a:cubicBezTo>
                  <a:pt x="140217" y="25927"/>
                  <a:pt x="140746" y="23810"/>
                  <a:pt x="141275" y="22223"/>
                </a:cubicBezTo>
                <a:cubicBezTo>
                  <a:pt x="143391" y="16403"/>
                  <a:pt x="149212" y="12699"/>
                  <a:pt x="155561" y="12699"/>
                </a:cubicBezTo>
                <a:cubicBezTo>
                  <a:pt x="162969" y="12699"/>
                  <a:pt x="168260" y="16932"/>
                  <a:pt x="170376" y="22752"/>
                </a:cubicBezTo>
                <a:close/>
                <a:moveTo>
                  <a:pt x="12699" y="156090"/>
                </a:moveTo>
                <a:cubicBezTo>
                  <a:pt x="12699" y="150799"/>
                  <a:pt x="15874" y="146037"/>
                  <a:pt x="20107" y="143391"/>
                </a:cubicBezTo>
                <a:cubicBezTo>
                  <a:pt x="22752" y="141804"/>
                  <a:pt x="25398" y="140746"/>
                  <a:pt x="28043" y="140746"/>
                </a:cubicBezTo>
                <a:cubicBezTo>
                  <a:pt x="30160" y="140746"/>
                  <a:pt x="31747" y="141275"/>
                  <a:pt x="33335" y="141804"/>
                </a:cubicBezTo>
                <a:cubicBezTo>
                  <a:pt x="39155" y="143920"/>
                  <a:pt x="43388" y="149741"/>
                  <a:pt x="43388" y="156090"/>
                </a:cubicBezTo>
                <a:cubicBezTo>
                  <a:pt x="43388" y="162969"/>
                  <a:pt x="39155" y="168260"/>
                  <a:pt x="32805" y="170376"/>
                </a:cubicBezTo>
                <a:cubicBezTo>
                  <a:pt x="31218" y="170906"/>
                  <a:pt x="29631" y="171435"/>
                  <a:pt x="28043" y="171435"/>
                </a:cubicBezTo>
                <a:cubicBezTo>
                  <a:pt x="24869" y="171435"/>
                  <a:pt x="22223" y="170376"/>
                  <a:pt x="20107" y="168789"/>
                </a:cubicBezTo>
                <a:cubicBezTo>
                  <a:pt x="15874" y="166144"/>
                  <a:pt x="12699" y="161910"/>
                  <a:pt x="12699" y="156090"/>
                </a:cubicBezTo>
                <a:close/>
                <a:moveTo>
                  <a:pt x="171964" y="284666"/>
                </a:moveTo>
                <a:cubicBezTo>
                  <a:pt x="171964" y="287841"/>
                  <a:pt x="170906" y="290486"/>
                  <a:pt x="169318" y="292603"/>
                </a:cubicBezTo>
                <a:cubicBezTo>
                  <a:pt x="166672" y="296836"/>
                  <a:pt x="161910" y="300011"/>
                  <a:pt x="156619" y="300011"/>
                </a:cubicBezTo>
                <a:cubicBezTo>
                  <a:pt x="151328" y="300011"/>
                  <a:pt x="146566" y="296836"/>
                  <a:pt x="143920" y="292603"/>
                </a:cubicBezTo>
                <a:cubicBezTo>
                  <a:pt x="142333" y="289957"/>
                  <a:pt x="141275" y="287312"/>
                  <a:pt x="141275" y="284666"/>
                </a:cubicBezTo>
                <a:cubicBezTo>
                  <a:pt x="141275" y="283079"/>
                  <a:pt x="141804" y="281491"/>
                  <a:pt x="142333" y="279904"/>
                </a:cubicBezTo>
                <a:cubicBezTo>
                  <a:pt x="144450" y="274084"/>
                  <a:pt x="150270" y="269322"/>
                  <a:pt x="156619" y="269322"/>
                </a:cubicBezTo>
                <a:cubicBezTo>
                  <a:pt x="163498" y="269322"/>
                  <a:pt x="168789" y="273555"/>
                  <a:pt x="170906" y="279375"/>
                </a:cubicBezTo>
                <a:cubicBezTo>
                  <a:pt x="171435" y="280962"/>
                  <a:pt x="171964" y="282550"/>
                  <a:pt x="171964" y="284666"/>
                </a:cubicBezTo>
                <a:close/>
                <a:moveTo>
                  <a:pt x="183604" y="276729"/>
                </a:moveTo>
                <a:cubicBezTo>
                  <a:pt x="180959" y="266676"/>
                  <a:pt x="173022" y="259268"/>
                  <a:pt x="162969" y="256623"/>
                </a:cubicBezTo>
                <a:lnTo>
                  <a:pt x="162969" y="239162"/>
                </a:lnTo>
                <a:cubicBezTo>
                  <a:pt x="162969" y="235458"/>
                  <a:pt x="160323" y="232812"/>
                  <a:pt x="156619" y="232812"/>
                </a:cubicBezTo>
                <a:cubicBezTo>
                  <a:pt x="152915" y="232812"/>
                  <a:pt x="150270" y="235458"/>
                  <a:pt x="150270" y="239162"/>
                </a:cubicBezTo>
                <a:lnTo>
                  <a:pt x="150270" y="256623"/>
                </a:lnTo>
                <a:cubicBezTo>
                  <a:pt x="140217" y="259268"/>
                  <a:pt x="131751" y="267205"/>
                  <a:pt x="129105" y="277259"/>
                </a:cubicBezTo>
                <a:cubicBezTo>
                  <a:pt x="82543" y="267205"/>
                  <a:pt x="45504" y="230167"/>
                  <a:pt x="35451" y="183604"/>
                </a:cubicBezTo>
                <a:cubicBezTo>
                  <a:pt x="45504" y="180959"/>
                  <a:pt x="53441" y="173022"/>
                  <a:pt x="56087" y="162969"/>
                </a:cubicBezTo>
                <a:lnTo>
                  <a:pt x="73548" y="162969"/>
                </a:lnTo>
                <a:cubicBezTo>
                  <a:pt x="77251" y="162969"/>
                  <a:pt x="79897" y="160323"/>
                  <a:pt x="79897" y="156619"/>
                </a:cubicBezTo>
                <a:cubicBezTo>
                  <a:pt x="79897" y="152916"/>
                  <a:pt x="77251" y="150270"/>
                  <a:pt x="73548" y="150270"/>
                </a:cubicBezTo>
                <a:lnTo>
                  <a:pt x="56087" y="150270"/>
                </a:lnTo>
                <a:cubicBezTo>
                  <a:pt x="53970" y="140217"/>
                  <a:pt x="46033" y="132280"/>
                  <a:pt x="35980" y="129634"/>
                </a:cubicBezTo>
                <a:cubicBezTo>
                  <a:pt x="47092" y="83601"/>
                  <a:pt x="83601" y="47621"/>
                  <a:pt x="129634" y="38097"/>
                </a:cubicBezTo>
                <a:cubicBezTo>
                  <a:pt x="132809" y="47092"/>
                  <a:pt x="140217" y="54499"/>
                  <a:pt x="149741" y="56616"/>
                </a:cubicBezTo>
                <a:lnTo>
                  <a:pt x="149741" y="74077"/>
                </a:lnTo>
                <a:cubicBezTo>
                  <a:pt x="149741" y="77781"/>
                  <a:pt x="152386" y="80426"/>
                  <a:pt x="156090" y="80426"/>
                </a:cubicBezTo>
                <a:cubicBezTo>
                  <a:pt x="159794" y="80426"/>
                  <a:pt x="162440" y="77781"/>
                  <a:pt x="162440" y="74077"/>
                </a:cubicBezTo>
                <a:lnTo>
                  <a:pt x="162440" y="56616"/>
                </a:lnTo>
                <a:cubicBezTo>
                  <a:pt x="171964" y="54499"/>
                  <a:pt x="179371" y="47621"/>
                  <a:pt x="182546" y="38626"/>
                </a:cubicBezTo>
                <a:cubicBezTo>
                  <a:pt x="228050" y="49208"/>
                  <a:pt x="264030" y="85188"/>
                  <a:pt x="274613" y="130692"/>
                </a:cubicBezTo>
                <a:cubicBezTo>
                  <a:pt x="265618" y="133867"/>
                  <a:pt x="258739" y="141275"/>
                  <a:pt x="256623" y="150799"/>
                </a:cubicBezTo>
                <a:lnTo>
                  <a:pt x="239162" y="150799"/>
                </a:lnTo>
                <a:cubicBezTo>
                  <a:pt x="235458" y="150799"/>
                  <a:pt x="232812" y="153445"/>
                  <a:pt x="232812" y="157148"/>
                </a:cubicBezTo>
                <a:cubicBezTo>
                  <a:pt x="232812" y="160852"/>
                  <a:pt x="235458" y="163498"/>
                  <a:pt x="239162" y="163498"/>
                </a:cubicBezTo>
                <a:lnTo>
                  <a:pt x="256623" y="163498"/>
                </a:lnTo>
                <a:cubicBezTo>
                  <a:pt x="258739" y="173022"/>
                  <a:pt x="266147" y="180430"/>
                  <a:pt x="275142" y="183604"/>
                </a:cubicBezTo>
                <a:cubicBezTo>
                  <a:pt x="265618" y="229109"/>
                  <a:pt x="229638" y="266147"/>
                  <a:pt x="183604" y="27672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00151E"/>
              </a:solidFill>
              <a:effectLst/>
              <a:uLnTx/>
              <a:uFillTx/>
              <a:latin typeface="Calibri"/>
              <a:ea typeface="Calibri"/>
              <a:cs typeface="Calibri"/>
              <a:sym typeface="Calibri"/>
            </a:endParaRPr>
          </a:p>
        </p:txBody>
      </p:sp>
      <p:sp>
        <p:nvSpPr>
          <p:cNvPr id="36" name="Retângulo 19">
            <a:extLst>
              <a:ext uri="{FF2B5EF4-FFF2-40B4-BE49-F238E27FC236}">
                <a16:creationId xmlns:a16="http://schemas.microsoft.com/office/drawing/2014/main" id="{D9CCEA26-F5A8-5B46-8AE0-B2881DB7E34B}"/>
              </a:ext>
            </a:extLst>
          </p:cNvPr>
          <p:cNvSpPr/>
          <p:nvPr/>
        </p:nvSpPr>
        <p:spPr>
          <a:xfrm>
            <a:off x="6814320" y="3686966"/>
            <a:ext cx="2074778" cy="2123658"/>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Since</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we</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built</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two</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different</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segments</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with</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two</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different</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algorithms</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the</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thresholds</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were</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different</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Initially</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we</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used</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the</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Silhouette</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Score,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but</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it</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wasn’t</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enough</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In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the</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end</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both</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the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Variance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Criterion</a:t>
            </a:r>
            <a:r>
              <a:rPr lang="pt-PT" sz="1200" dirty="0">
                <a:solidFill>
                  <a:srgbClr val="00151E"/>
                </a:solidFill>
                <a:latin typeface="Segoe UI Light" panose="020B0502040204020203" pitchFamily="34" charset="0"/>
                <a:cs typeface="Segoe UI Light" panose="020B0502040204020203" pitchFamily="34" charset="0"/>
              </a:rPr>
              <a:t> Ratio </a:t>
            </a:r>
            <a:r>
              <a:rPr lang="pt-PT" sz="1200" dirty="0" err="1">
                <a:solidFill>
                  <a:srgbClr val="00151E"/>
                </a:solidFill>
                <a:latin typeface="Segoe UI Light" panose="020B0502040204020203" pitchFamily="34" charset="0"/>
                <a:cs typeface="Segoe UI Light" panose="020B0502040204020203" pitchFamily="34" charset="0"/>
              </a:rPr>
              <a:t>and</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the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Davies-Bouldin</a:t>
            </a:r>
            <a:r>
              <a:rPr lang="pt-PT" sz="1200" dirty="0">
                <a:solidFill>
                  <a:srgbClr val="00151E"/>
                </a:solidFill>
                <a:latin typeface="Segoe UI Light" panose="020B0502040204020203" pitchFamily="34" charset="0"/>
                <a:cs typeface="Segoe UI Light" panose="020B0502040204020203" pitchFamily="34" charset="0"/>
              </a:rPr>
              <a:t> Score </a:t>
            </a:r>
            <a:r>
              <a:rPr lang="pt-PT" sz="1200" dirty="0" err="1">
                <a:solidFill>
                  <a:srgbClr val="00151E"/>
                </a:solidFill>
                <a:latin typeface="Segoe UI Light" panose="020B0502040204020203" pitchFamily="34" charset="0"/>
                <a:cs typeface="Segoe UI Light" panose="020B0502040204020203" pitchFamily="34" charset="0"/>
              </a:rPr>
              <a:t>were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observed</a:t>
            </a:r>
            <a:r>
              <a:rPr lang="pt-PT" sz="1200" dirty="0">
                <a:solidFill>
                  <a:srgbClr val="00151E"/>
                </a:solidFill>
                <a:latin typeface="Segoe UI Light" panose="020B0502040204020203" pitchFamily="34" charset="0"/>
                <a:cs typeface="Segoe UI Light" panose="020B0502040204020203" pitchFamily="34" charset="0"/>
              </a:rPr>
              <a:t> to </a:t>
            </a:r>
            <a:r>
              <a:rPr lang="pt-PT" sz="1200" dirty="0" err="1">
                <a:solidFill>
                  <a:srgbClr val="00151E"/>
                </a:solidFill>
                <a:latin typeface="Segoe UI Light" panose="020B0502040204020203" pitchFamily="34" charset="0"/>
                <a:cs typeface="Segoe UI Light" panose="020B0502040204020203" pitchFamily="34" charset="0"/>
              </a:rPr>
              <a:t>evaluate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the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quality</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of</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the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models</a:t>
            </a:r>
            <a:r>
              <a:rPr lang="pt-PT" sz="1200" dirty="0">
                <a:solidFill>
                  <a:srgbClr val="00151E"/>
                </a:solidFill>
                <a:latin typeface="Segoe UI Light" panose="020B0502040204020203" pitchFamily="34" charset="0"/>
                <a:cs typeface="Segoe UI Light" panose="020B0502040204020203" pitchFamily="34" charset="0"/>
              </a:rPr>
              <a:t>.  </a:t>
            </a:r>
            <a:endPar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p:txBody>
      </p:sp>
      <p:sp>
        <p:nvSpPr>
          <p:cNvPr id="38" name="Retângulo 20">
            <a:extLst>
              <a:ext uri="{FF2B5EF4-FFF2-40B4-BE49-F238E27FC236}">
                <a16:creationId xmlns:a16="http://schemas.microsoft.com/office/drawing/2014/main" id="{74F482E8-C819-A24B-A621-8524D29F3E7C}"/>
              </a:ext>
            </a:extLst>
          </p:cNvPr>
          <p:cNvSpPr/>
          <p:nvPr/>
        </p:nvSpPr>
        <p:spPr>
          <a:xfrm>
            <a:off x="9153356" y="3703052"/>
            <a:ext cx="2173254" cy="1569660"/>
          </a:xfrm>
          <a:prstGeom prst="rect">
            <a:avLst/>
          </a:prstGeom>
        </p:spPr>
        <p:txBody>
          <a:bodyPr wrap="square">
            <a:spAutoFit/>
          </a:bodyPr>
          <a:lstStyle/>
          <a:p>
            <a:pPr marL="0" marR="0" lvl="0" indent="0" algn="just" defTabSz="914400" rtl="0" eaLnBrk="1" fontAlgn="auto" latinLnBrk="0" hangingPunct="1">
              <a:lnSpc>
                <a:spcPct val="100000"/>
              </a:lnSpc>
              <a:spcBef>
                <a:spcPts val="600"/>
              </a:spcBef>
              <a:spcAft>
                <a:spcPts val="600"/>
              </a:spcAft>
              <a:buClrTx/>
              <a:buSzTx/>
              <a:buFontTx/>
              <a:buNone/>
              <a:tabLst/>
              <a:defRPr/>
            </a:pP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The</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results</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were</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adapted</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from</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the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forward</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selection</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by</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our</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greedy</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algorithm</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implementation</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The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metrics</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were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being</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recorded</a:t>
            </a:r>
            <a:r>
              <a:rPr lang="pt-PT" sz="1200" dirty="0">
                <a:solidFill>
                  <a:srgbClr val="00151E"/>
                </a:solidFill>
                <a:latin typeface="Segoe UI Light" panose="020B0502040204020203" pitchFamily="34" charset="0"/>
                <a:cs typeface="Segoe UI Light" panose="020B0502040204020203" pitchFamily="34" charset="0"/>
              </a:rPr>
              <a:t> to </a:t>
            </a:r>
            <a:r>
              <a:rPr lang="pt-PT" sz="1200" dirty="0" err="1">
                <a:solidFill>
                  <a:srgbClr val="00151E"/>
                </a:solidFill>
                <a:latin typeface="Segoe UI Light" panose="020B0502040204020203" pitchFamily="34" charset="0"/>
                <a:cs typeface="Segoe UI Light" panose="020B0502040204020203" pitchFamily="34" charset="0"/>
              </a:rPr>
              <a:t>MLFlow</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and</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with</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its</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aid</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we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chose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the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features</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that</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were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giving</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the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best</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results</a:t>
            </a:r>
            <a:r>
              <a:rPr lang="pt-PT" sz="1200" dirty="0">
                <a:solidFill>
                  <a:srgbClr val="00151E"/>
                </a:solidFill>
                <a:latin typeface="Segoe UI Light" panose="020B0502040204020203" pitchFamily="34" charset="0"/>
                <a:cs typeface="Segoe UI Light" panose="020B0502040204020203" pitchFamily="34" charset="0"/>
              </a:rPr>
              <a:t>. </a:t>
            </a:r>
            <a:endPar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p:txBody>
      </p:sp>
      <p:cxnSp>
        <p:nvCxnSpPr>
          <p:cNvPr id="40" name="Straight Connector 39">
            <a:extLst>
              <a:ext uri="{FF2B5EF4-FFF2-40B4-BE49-F238E27FC236}">
                <a16:creationId xmlns:a16="http://schemas.microsoft.com/office/drawing/2014/main" id="{D14AA8BB-878B-FE45-9ADD-2B3AA5F68B43}"/>
              </a:ext>
            </a:extLst>
          </p:cNvPr>
          <p:cNvCxnSpPr>
            <a:cxnSpLocks/>
          </p:cNvCxnSpPr>
          <p:nvPr/>
        </p:nvCxnSpPr>
        <p:spPr>
          <a:xfrm>
            <a:off x="6553200" y="3464271"/>
            <a:ext cx="0" cy="431727"/>
          </a:xfrm>
          <a:prstGeom prst="line">
            <a:avLst/>
          </a:prstGeom>
          <a:ln w="31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7D734E3-E70A-CE41-A298-07F84E36CBF5}"/>
              </a:ext>
            </a:extLst>
          </p:cNvPr>
          <p:cNvCxnSpPr>
            <a:cxnSpLocks/>
          </p:cNvCxnSpPr>
          <p:nvPr/>
        </p:nvCxnSpPr>
        <p:spPr>
          <a:xfrm>
            <a:off x="8990712" y="3475556"/>
            <a:ext cx="0" cy="431727"/>
          </a:xfrm>
          <a:prstGeom prst="line">
            <a:avLst/>
          </a:prstGeom>
          <a:ln w="31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grpSp>
        <p:nvGrpSpPr>
          <p:cNvPr id="45" name="Agrupar 1">
            <a:extLst>
              <a:ext uri="{FF2B5EF4-FFF2-40B4-BE49-F238E27FC236}">
                <a16:creationId xmlns:a16="http://schemas.microsoft.com/office/drawing/2014/main" id="{545928B7-3558-034A-A13E-CAF0F7B395ED}"/>
              </a:ext>
            </a:extLst>
          </p:cNvPr>
          <p:cNvGrpSpPr/>
          <p:nvPr/>
        </p:nvGrpSpPr>
        <p:grpSpPr>
          <a:xfrm>
            <a:off x="3949475" y="780562"/>
            <a:ext cx="1" cy="5280834"/>
            <a:chOff x="5768863" y="937144"/>
            <a:chExt cx="1" cy="5280834"/>
          </a:xfrm>
        </p:grpSpPr>
        <p:cxnSp>
          <p:nvCxnSpPr>
            <p:cNvPr id="46" name="Conexão reta 46">
              <a:extLst>
                <a:ext uri="{FF2B5EF4-FFF2-40B4-BE49-F238E27FC236}">
                  <a16:creationId xmlns:a16="http://schemas.microsoft.com/office/drawing/2014/main" id="{3D216FB8-2EB2-5349-AF70-958BA10C3A22}"/>
                </a:ext>
              </a:extLst>
            </p:cNvPr>
            <p:cNvCxnSpPr>
              <a:cxnSpLocks/>
            </p:cNvCxnSpPr>
            <p:nvPr/>
          </p:nvCxnSpPr>
          <p:spPr>
            <a:xfrm>
              <a:off x="5768863" y="937144"/>
              <a:ext cx="0" cy="528083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7" name="Conexão reta 47">
              <a:extLst>
                <a:ext uri="{FF2B5EF4-FFF2-40B4-BE49-F238E27FC236}">
                  <a16:creationId xmlns:a16="http://schemas.microsoft.com/office/drawing/2014/main" id="{1175DF53-27E5-C64A-A20F-FC8A72A42148}"/>
                </a:ext>
              </a:extLst>
            </p:cNvPr>
            <p:cNvCxnSpPr>
              <a:cxnSpLocks/>
            </p:cNvCxnSpPr>
            <p:nvPr/>
          </p:nvCxnSpPr>
          <p:spPr>
            <a:xfrm rot="5400000" flipH="1">
              <a:off x="5479238" y="5928352"/>
              <a:ext cx="579251" cy="0"/>
            </a:xfrm>
            <a:prstGeom prst="line">
              <a:avLst/>
            </a:prstGeom>
            <a:ln w="101600" cap="sq">
              <a:solidFill>
                <a:schemeClr val="accent5"/>
              </a:solidFill>
              <a:round/>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0D4286D9-E104-EF42-AB7B-10C31B06E947}"/>
              </a:ext>
            </a:extLst>
          </p:cNvPr>
          <p:cNvGrpSpPr/>
          <p:nvPr/>
        </p:nvGrpSpPr>
        <p:grpSpPr>
          <a:xfrm>
            <a:off x="11010789" y="152400"/>
            <a:ext cx="1161712" cy="6580430"/>
            <a:chOff x="11010789" y="152400"/>
            <a:chExt cx="1161712" cy="6580430"/>
          </a:xfrm>
        </p:grpSpPr>
        <p:sp>
          <p:nvSpPr>
            <p:cNvPr id="39" name="CaixaDeTexto 189">
              <a:extLst>
                <a:ext uri="{FF2B5EF4-FFF2-40B4-BE49-F238E27FC236}">
                  <a16:creationId xmlns:a16="http://schemas.microsoft.com/office/drawing/2014/main" id="{F0AB36CB-8BDF-6847-8035-B7D3F63EE8FD}"/>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43" name="Picture 42">
              <a:extLst>
                <a:ext uri="{FF2B5EF4-FFF2-40B4-BE49-F238E27FC236}">
                  <a16:creationId xmlns:a16="http://schemas.microsoft.com/office/drawing/2014/main" id="{A4D7C377-C464-514E-AB07-A154214B5657}"/>
                </a:ext>
              </a:extLst>
            </p:cNvPr>
            <p:cNvPicPr>
              <a:picLocks noChangeAspect="1"/>
            </p:cNvPicPr>
            <p:nvPr/>
          </p:nvPicPr>
          <p:blipFill>
            <a:blip r:embed="rId3"/>
            <a:srcRect/>
            <a:stretch/>
          </p:blipFill>
          <p:spPr>
            <a:xfrm>
              <a:off x="11010789" y="152400"/>
              <a:ext cx="1074776" cy="389895"/>
            </a:xfrm>
            <a:prstGeom prst="rect">
              <a:avLst/>
            </a:prstGeom>
          </p:spPr>
        </p:pic>
      </p:grpSp>
      <p:grpSp>
        <p:nvGrpSpPr>
          <p:cNvPr id="48" name="Google Shape;572;p15">
            <a:extLst>
              <a:ext uri="{FF2B5EF4-FFF2-40B4-BE49-F238E27FC236}">
                <a16:creationId xmlns:a16="http://schemas.microsoft.com/office/drawing/2014/main" id="{3EDD85B9-6DFE-4337-A188-701D76D07786}"/>
              </a:ext>
            </a:extLst>
          </p:cNvPr>
          <p:cNvGrpSpPr/>
          <p:nvPr/>
        </p:nvGrpSpPr>
        <p:grpSpPr>
          <a:xfrm>
            <a:off x="7325185" y="2071291"/>
            <a:ext cx="659646" cy="756127"/>
            <a:chOff x="773650" y="10167287"/>
            <a:chExt cx="311651" cy="312180"/>
          </a:xfrm>
        </p:grpSpPr>
        <p:sp>
          <p:nvSpPr>
            <p:cNvPr id="49" name="Google Shape;573;p15">
              <a:extLst>
                <a:ext uri="{FF2B5EF4-FFF2-40B4-BE49-F238E27FC236}">
                  <a16:creationId xmlns:a16="http://schemas.microsoft.com/office/drawing/2014/main" id="{BCB01917-35D7-46C7-A178-C0AECBA8567E}"/>
                </a:ext>
              </a:extLst>
            </p:cNvPr>
            <p:cNvSpPr/>
            <p:nvPr/>
          </p:nvSpPr>
          <p:spPr>
            <a:xfrm>
              <a:off x="878944" y="10167287"/>
              <a:ext cx="100533" cy="312180"/>
            </a:xfrm>
            <a:custGeom>
              <a:avLst/>
              <a:gdLst/>
              <a:ahLst/>
              <a:cxnLst/>
              <a:rect l="l" t="t" r="r" b="b"/>
              <a:pathLst>
                <a:path w="100532" h="312180" extrusionOk="0">
                  <a:moveTo>
                    <a:pt x="56824" y="2381"/>
                  </a:moveTo>
                  <a:cubicBezTo>
                    <a:pt x="54179" y="-794"/>
                    <a:pt x="48887" y="-794"/>
                    <a:pt x="46242" y="2381"/>
                  </a:cubicBezTo>
                  <a:lnTo>
                    <a:pt x="1267" y="65875"/>
                  </a:lnTo>
                  <a:cubicBezTo>
                    <a:pt x="-321" y="67992"/>
                    <a:pt x="-321" y="70637"/>
                    <a:pt x="738" y="72754"/>
                  </a:cubicBezTo>
                  <a:cubicBezTo>
                    <a:pt x="1796" y="74870"/>
                    <a:pt x="3912" y="76458"/>
                    <a:pt x="6558" y="76458"/>
                  </a:cubicBezTo>
                  <a:lnTo>
                    <a:pt x="21373" y="76458"/>
                  </a:lnTo>
                  <a:lnTo>
                    <a:pt x="21373" y="307153"/>
                  </a:lnTo>
                  <a:cubicBezTo>
                    <a:pt x="21373" y="310858"/>
                    <a:pt x="24019" y="313503"/>
                    <a:pt x="27723" y="313503"/>
                  </a:cubicBezTo>
                  <a:lnTo>
                    <a:pt x="75872" y="313503"/>
                  </a:lnTo>
                  <a:cubicBezTo>
                    <a:pt x="79576" y="313503"/>
                    <a:pt x="82222" y="310858"/>
                    <a:pt x="82222" y="307153"/>
                  </a:cubicBezTo>
                  <a:lnTo>
                    <a:pt x="82222" y="76458"/>
                  </a:lnTo>
                  <a:lnTo>
                    <a:pt x="97037" y="76458"/>
                  </a:lnTo>
                  <a:cubicBezTo>
                    <a:pt x="99683" y="76458"/>
                    <a:pt x="101799" y="74870"/>
                    <a:pt x="102857" y="72754"/>
                  </a:cubicBezTo>
                  <a:cubicBezTo>
                    <a:pt x="103916" y="70637"/>
                    <a:pt x="103916" y="67992"/>
                    <a:pt x="102328" y="65875"/>
                  </a:cubicBezTo>
                  <a:lnTo>
                    <a:pt x="56824" y="2381"/>
                  </a:lnTo>
                  <a:close/>
                  <a:moveTo>
                    <a:pt x="75872" y="62701"/>
                  </a:moveTo>
                  <a:cubicBezTo>
                    <a:pt x="72169" y="62701"/>
                    <a:pt x="69523" y="65346"/>
                    <a:pt x="69523" y="69050"/>
                  </a:cubicBezTo>
                  <a:lnTo>
                    <a:pt x="69523" y="299746"/>
                  </a:lnTo>
                  <a:lnTo>
                    <a:pt x="34072" y="299746"/>
                  </a:lnTo>
                  <a:lnTo>
                    <a:pt x="34072" y="69050"/>
                  </a:lnTo>
                  <a:cubicBezTo>
                    <a:pt x="34072" y="65346"/>
                    <a:pt x="31426" y="62701"/>
                    <a:pt x="27723" y="62701"/>
                  </a:cubicBezTo>
                  <a:lnTo>
                    <a:pt x="19257" y="62701"/>
                  </a:lnTo>
                  <a:lnTo>
                    <a:pt x="52062" y="17197"/>
                  </a:lnTo>
                  <a:lnTo>
                    <a:pt x="84867" y="62701"/>
                  </a:lnTo>
                  <a:lnTo>
                    <a:pt x="75872" y="6270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a:sym typeface="Calibri"/>
              </a:endParaRPr>
            </a:p>
          </p:txBody>
        </p:sp>
        <p:sp>
          <p:nvSpPr>
            <p:cNvPr id="50" name="Google Shape;574;p15">
              <a:extLst>
                <a:ext uri="{FF2B5EF4-FFF2-40B4-BE49-F238E27FC236}">
                  <a16:creationId xmlns:a16="http://schemas.microsoft.com/office/drawing/2014/main" id="{3A373502-9404-456E-BE84-B1DAC8775A03}"/>
                </a:ext>
              </a:extLst>
            </p:cNvPr>
            <p:cNvSpPr/>
            <p:nvPr/>
          </p:nvSpPr>
          <p:spPr>
            <a:xfrm>
              <a:off x="984768" y="10257237"/>
              <a:ext cx="100533" cy="222230"/>
            </a:xfrm>
            <a:custGeom>
              <a:avLst/>
              <a:gdLst/>
              <a:ahLst/>
              <a:cxnLst/>
              <a:rect l="l" t="t" r="r" b="b"/>
              <a:pathLst>
                <a:path w="100532" h="222229" extrusionOk="0">
                  <a:moveTo>
                    <a:pt x="101799" y="65875"/>
                  </a:moveTo>
                  <a:lnTo>
                    <a:pt x="56824" y="2381"/>
                  </a:lnTo>
                  <a:cubicBezTo>
                    <a:pt x="54179" y="-794"/>
                    <a:pt x="48887" y="-794"/>
                    <a:pt x="46242" y="2381"/>
                  </a:cubicBezTo>
                  <a:lnTo>
                    <a:pt x="1267" y="65875"/>
                  </a:lnTo>
                  <a:cubicBezTo>
                    <a:pt x="-321" y="67992"/>
                    <a:pt x="-321" y="70637"/>
                    <a:pt x="738" y="72754"/>
                  </a:cubicBezTo>
                  <a:cubicBezTo>
                    <a:pt x="1796" y="74870"/>
                    <a:pt x="3912" y="76458"/>
                    <a:pt x="6558" y="76458"/>
                  </a:cubicBezTo>
                  <a:lnTo>
                    <a:pt x="21373" y="76458"/>
                  </a:lnTo>
                  <a:lnTo>
                    <a:pt x="21373" y="217732"/>
                  </a:lnTo>
                  <a:cubicBezTo>
                    <a:pt x="21373" y="221436"/>
                    <a:pt x="24019" y="224082"/>
                    <a:pt x="27723" y="224082"/>
                  </a:cubicBezTo>
                  <a:lnTo>
                    <a:pt x="75872" y="224082"/>
                  </a:lnTo>
                  <a:cubicBezTo>
                    <a:pt x="79576" y="224082"/>
                    <a:pt x="82222" y="221436"/>
                    <a:pt x="82222" y="217732"/>
                  </a:cubicBezTo>
                  <a:lnTo>
                    <a:pt x="82222" y="76458"/>
                  </a:lnTo>
                  <a:lnTo>
                    <a:pt x="97037" y="76458"/>
                  </a:lnTo>
                  <a:cubicBezTo>
                    <a:pt x="99683" y="76458"/>
                    <a:pt x="101799" y="74870"/>
                    <a:pt x="102857" y="72754"/>
                  </a:cubicBezTo>
                  <a:cubicBezTo>
                    <a:pt x="103387" y="70108"/>
                    <a:pt x="103387" y="67463"/>
                    <a:pt x="101799" y="65875"/>
                  </a:cubicBezTo>
                  <a:close/>
                  <a:moveTo>
                    <a:pt x="75343" y="62701"/>
                  </a:moveTo>
                  <a:cubicBezTo>
                    <a:pt x="71640" y="62701"/>
                    <a:pt x="68994" y="65346"/>
                    <a:pt x="68994" y="69050"/>
                  </a:cubicBezTo>
                  <a:lnTo>
                    <a:pt x="68994" y="210325"/>
                  </a:lnTo>
                  <a:lnTo>
                    <a:pt x="33543" y="210325"/>
                  </a:lnTo>
                  <a:lnTo>
                    <a:pt x="33543" y="69050"/>
                  </a:lnTo>
                  <a:cubicBezTo>
                    <a:pt x="33543" y="65346"/>
                    <a:pt x="30897" y="62701"/>
                    <a:pt x="27193" y="62701"/>
                  </a:cubicBezTo>
                  <a:lnTo>
                    <a:pt x="18728" y="62701"/>
                  </a:lnTo>
                  <a:lnTo>
                    <a:pt x="51533" y="17197"/>
                  </a:lnTo>
                  <a:lnTo>
                    <a:pt x="84338" y="62701"/>
                  </a:lnTo>
                  <a:lnTo>
                    <a:pt x="75343" y="6270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a:sym typeface="Calibri"/>
              </a:endParaRPr>
            </a:p>
          </p:txBody>
        </p:sp>
        <p:sp>
          <p:nvSpPr>
            <p:cNvPr id="51" name="Google Shape;575;p15">
              <a:extLst>
                <a:ext uri="{FF2B5EF4-FFF2-40B4-BE49-F238E27FC236}">
                  <a16:creationId xmlns:a16="http://schemas.microsoft.com/office/drawing/2014/main" id="{D7C06C2B-1A24-4301-96CA-0C133CAFD9E8}"/>
                </a:ext>
              </a:extLst>
            </p:cNvPr>
            <p:cNvSpPr/>
            <p:nvPr/>
          </p:nvSpPr>
          <p:spPr>
            <a:xfrm>
              <a:off x="773650" y="10301947"/>
              <a:ext cx="100533" cy="174609"/>
            </a:xfrm>
            <a:custGeom>
              <a:avLst/>
              <a:gdLst/>
              <a:ahLst/>
              <a:cxnLst/>
              <a:rect l="l" t="t" r="r" b="b"/>
              <a:pathLst>
                <a:path w="100532" h="174609" extrusionOk="0">
                  <a:moveTo>
                    <a:pt x="56824" y="2646"/>
                  </a:moveTo>
                  <a:cubicBezTo>
                    <a:pt x="55766" y="1058"/>
                    <a:pt x="53649" y="0"/>
                    <a:pt x="51533" y="0"/>
                  </a:cubicBezTo>
                  <a:cubicBezTo>
                    <a:pt x="49416" y="0"/>
                    <a:pt x="47300" y="1058"/>
                    <a:pt x="46242" y="2646"/>
                  </a:cubicBezTo>
                  <a:lnTo>
                    <a:pt x="1267" y="66140"/>
                  </a:lnTo>
                  <a:cubicBezTo>
                    <a:pt x="-321" y="68256"/>
                    <a:pt x="-321" y="70902"/>
                    <a:pt x="738" y="73019"/>
                  </a:cubicBezTo>
                  <a:cubicBezTo>
                    <a:pt x="1796" y="75135"/>
                    <a:pt x="3912" y="76722"/>
                    <a:pt x="6558" y="76722"/>
                  </a:cubicBezTo>
                  <a:lnTo>
                    <a:pt x="21373" y="76722"/>
                  </a:lnTo>
                  <a:lnTo>
                    <a:pt x="21373" y="172493"/>
                  </a:lnTo>
                  <a:cubicBezTo>
                    <a:pt x="21373" y="176197"/>
                    <a:pt x="24019" y="178842"/>
                    <a:pt x="27723" y="178842"/>
                  </a:cubicBezTo>
                  <a:lnTo>
                    <a:pt x="75872" y="178842"/>
                  </a:lnTo>
                  <a:cubicBezTo>
                    <a:pt x="79576" y="178842"/>
                    <a:pt x="82222" y="176197"/>
                    <a:pt x="82222" y="172493"/>
                  </a:cubicBezTo>
                  <a:lnTo>
                    <a:pt x="82222" y="76722"/>
                  </a:lnTo>
                  <a:lnTo>
                    <a:pt x="97037" y="76722"/>
                  </a:lnTo>
                  <a:cubicBezTo>
                    <a:pt x="99683" y="76722"/>
                    <a:pt x="101799" y="75135"/>
                    <a:pt x="102858" y="73019"/>
                  </a:cubicBezTo>
                  <a:cubicBezTo>
                    <a:pt x="103916" y="70902"/>
                    <a:pt x="103916" y="68256"/>
                    <a:pt x="102328" y="66140"/>
                  </a:cubicBezTo>
                  <a:lnTo>
                    <a:pt x="56824" y="2646"/>
                  </a:lnTo>
                  <a:close/>
                  <a:moveTo>
                    <a:pt x="75343" y="63494"/>
                  </a:moveTo>
                  <a:cubicBezTo>
                    <a:pt x="71639" y="63494"/>
                    <a:pt x="68994" y="66140"/>
                    <a:pt x="68994" y="69843"/>
                  </a:cubicBezTo>
                  <a:lnTo>
                    <a:pt x="68994" y="165615"/>
                  </a:lnTo>
                  <a:lnTo>
                    <a:pt x="33543" y="165615"/>
                  </a:lnTo>
                  <a:lnTo>
                    <a:pt x="33543" y="69843"/>
                  </a:lnTo>
                  <a:cubicBezTo>
                    <a:pt x="33543" y="66140"/>
                    <a:pt x="30897" y="63494"/>
                    <a:pt x="27193" y="63494"/>
                  </a:cubicBezTo>
                  <a:lnTo>
                    <a:pt x="18728" y="63494"/>
                  </a:lnTo>
                  <a:lnTo>
                    <a:pt x="51533" y="17990"/>
                  </a:lnTo>
                  <a:lnTo>
                    <a:pt x="84338" y="63494"/>
                  </a:lnTo>
                  <a:lnTo>
                    <a:pt x="75343" y="6349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dirty="0">
                <a:sym typeface="Calibri"/>
              </a:endParaRPr>
            </a:p>
          </p:txBody>
        </p:sp>
      </p:grpSp>
      <p:pic>
        <p:nvPicPr>
          <p:cNvPr id="30" name="Picture 2" descr="ícone jupyter, logo">
            <a:extLst>
              <a:ext uri="{FF2B5EF4-FFF2-40B4-BE49-F238E27FC236}">
                <a16:creationId xmlns:a16="http://schemas.microsoft.com/office/drawing/2014/main" id="{7F25B439-F410-4845-AEDF-08D2F3B66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4574" y="4086969"/>
            <a:ext cx="1603651" cy="801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46235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0F2F6"/>
        </a:solidFill>
        <a:effectLst/>
      </p:bgPr>
    </p:bg>
    <p:spTree>
      <p:nvGrpSpPr>
        <p:cNvPr id="1" name=""/>
        <p:cNvGrpSpPr/>
        <p:nvPr/>
      </p:nvGrpSpPr>
      <p:grpSpPr>
        <a:xfrm>
          <a:off x="0" y="0"/>
          <a:ext cx="0" cy="0"/>
          <a:chOff x="0" y="0"/>
          <a:chExt cx="0" cy="0"/>
        </a:xfrm>
      </p:grpSpPr>
      <p:sp>
        <p:nvSpPr>
          <p:cNvPr id="2" name="Retângulo 5">
            <a:extLst>
              <a:ext uri="{FF2B5EF4-FFF2-40B4-BE49-F238E27FC236}">
                <a16:creationId xmlns:a16="http://schemas.microsoft.com/office/drawing/2014/main" id="{C01F3641-7018-1F47-93A9-AADBEC35B17D}"/>
              </a:ext>
            </a:extLst>
          </p:cNvPr>
          <p:cNvSpPr/>
          <p:nvPr/>
        </p:nvSpPr>
        <p:spPr>
          <a:xfrm>
            <a:off x="3805227" y="1101297"/>
            <a:ext cx="6014933" cy="1671227"/>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rPr>
              <a:t>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sp>
        <p:nvSpPr>
          <p:cNvPr id="3" name="Rectangle 21">
            <a:extLst>
              <a:ext uri="{FF2B5EF4-FFF2-40B4-BE49-F238E27FC236}">
                <a16:creationId xmlns:a16="http://schemas.microsoft.com/office/drawing/2014/main" id="{063015F9-2FC3-5D42-BE0B-C4C9CCC8E3C7}"/>
              </a:ext>
            </a:extLst>
          </p:cNvPr>
          <p:cNvSpPr/>
          <p:nvPr/>
        </p:nvSpPr>
        <p:spPr>
          <a:xfrm>
            <a:off x="3805227" y="2164521"/>
            <a:ext cx="650414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FF"/>
              </a:buClr>
              <a:buSzTx/>
              <a:buFontTx/>
              <a:buNone/>
              <a:tabLst/>
              <a:defRPr/>
            </a:pPr>
            <a:r>
              <a:rPr kumimoji="0" lang="pt-BR" sz="12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The used features for each of the models were obtained with the help of MLFlow and the defined metrics. </a:t>
            </a:r>
          </a:p>
          <a:p>
            <a:pPr marL="0" marR="0" lvl="0" indent="0" algn="l" defTabSz="914400" rtl="0" eaLnBrk="1" fontAlgn="auto" latinLnBrk="0" hangingPunct="1">
              <a:lnSpc>
                <a:spcPct val="100000"/>
              </a:lnSpc>
              <a:spcBef>
                <a:spcPts val="0"/>
              </a:spcBef>
              <a:spcAft>
                <a:spcPts val="0"/>
              </a:spcAft>
              <a:buClr>
                <a:srgbClr val="0000FF"/>
              </a:buClr>
              <a:buSzTx/>
              <a:buFontTx/>
              <a:buNone/>
              <a:tabLst/>
              <a:defRPr/>
            </a:pPr>
            <a:endParaRPr lang="pt-BR" sz="12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endParaRPr>
          </a:p>
        </p:txBody>
      </p:sp>
      <p:grpSp>
        <p:nvGrpSpPr>
          <p:cNvPr id="11" name="Agrupar 1">
            <a:extLst>
              <a:ext uri="{FF2B5EF4-FFF2-40B4-BE49-F238E27FC236}">
                <a16:creationId xmlns:a16="http://schemas.microsoft.com/office/drawing/2014/main" id="{6BECA7F7-58AC-5443-96C4-AAFE7E52C8EF}"/>
              </a:ext>
            </a:extLst>
          </p:cNvPr>
          <p:cNvGrpSpPr/>
          <p:nvPr/>
        </p:nvGrpSpPr>
        <p:grpSpPr>
          <a:xfrm>
            <a:off x="2534711" y="971687"/>
            <a:ext cx="1" cy="5280834"/>
            <a:chOff x="5768863" y="937144"/>
            <a:chExt cx="1" cy="5280834"/>
          </a:xfrm>
        </p:grpSpPr>
        <p:cxnSp>
          <p:nvCxnSpPr>
            <p:cNvPr id="12" name="Conexão reta 46">
              <a:extLst>
                <a:ext uri="{FF2B5EF4-FFF2-40B4-BE49-F238E27FC236}">
                  <a16:creationId xmlns:a16="http://schemas.microsoft.com/office/drawing/2014/main" id="{C36324F8-96A5-D541-8EF1-60114B9A3668}"/>
                </a:ext>
              </a:extLst>
            </p:cNvPr>
            <p:cNvCxnSpPr>
              <a:cxnSpLocks/>
            </p:cNvCxnSpPr>
            <p:nvPr/>
          </p:nvCxnSpPr>
          <p:spPr>
            <a:xfrm>
              <a:off x="5768863" y="937144"/>
              <a:ext cx="0" cy="528083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Conexão reta 47">
              <a:extLst>
                <a:ext uri="{FF2B5EF4-FFF2-40B4-BE49-F238E27FC236}">
                  <a16:creationId xmlns:a16="http://schemas.microsoft.com/office/drawing/2014/main" id="{B6313350-A7A7-D44F-8E97-0E87186D4BDC}"/>
                </a:ext>
              </a:extLst>
            </p:cNvPr>
            <p:cNvCxnSpPr>
              <a:cxnSpLocks/>
            </p:cNvCxnSpPr>
            <p:nvPr/>
          </p:nvCxnSpPr>
          <p:spPr>
            <a:xfrm rot="5400000" flipH="1">
              <a:off x="5479238" y="5928352"/>
              <a:ext cx="579251" cy="0"/>
            </a:xfrm>
            <a:prstGeom prst="line">
              <a:avLst/>
            </a:prstGeom>
            <a:ln w="101600" cap="sq">
              <a:solidFill>
                <a:schemeClr val="accent5"/>
              </a:solidFill>
              <a:round/>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E4F1D608-1DE7-D043-A228-5BF8BB5E4342}"/>
              </a:ext>
            </a:extLst>
          </p:cNvPr>
          <p:cNvSpPr/>
          <p:nvPr/>
        </p:nvSpPr>
        <p:spPr>
          <a:xfrm>
            <a:off x="2057683" y="1983233"/>
            <a:ext cx="178403" cy="178403"/>
          </a:xfrm>
          <a:prstGeom prst="ellipse">
            <a:avLst/>
          </a:prstGeom>
          <a:solidFill>
            <a:schemeClr val="accent5"/>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D88CA363-9D7E-F54A-A523-20E263168D45}"/>
              </a:ext>
            </a:extLst>
          </p:cNvPr>
          <p:cNvSpPr/>
          <p:nvPr/>
        </p:nvSpPr>
        <p:spPr>
          <a:xfrm>
            <a:off x="1468292" y="2291445"/>
            <a:ext cx="367570" cy="367570"/>
          </a:xfrm>
          <a:prstGeom prst="ellipse">
            <a:avLst/>
          </a:prstGeom>
          <a:noFill/>
          <a:ln w="76200" cap="rnd">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6" name="Retângulo 5">
            <a:extLst>
              <a:ext uri="{FF2B5EF4-FFF2-40B4-BE49-F238E27FC236}">
                <a16:creationId xmlns:a16="http://schemas.microsoft.com/office/drawing/2014/main" id="{AF2888F3-88D1-9D44-9380-DE696385812D}"/>
              </a:ext>
            </a:extLst>
          </p:cNvPr>
          <p:cNvSpPr/>
          <p:nvPr/>
        </p:nvSpPr>
        <p:spPr>
          <a:xfrm>
            <a:off x="4297534" y="1332130"/>
            <a:ext cx="184731"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grpSp>
        <p:nvGrpSpPr>
          <p:cNvPr id="29" name="Group 28">
            <a:extLst>
              <a:ext uri="{FF2B5EF4-FFF2-40B4-BE49-F238E27FC236}">
                <a16:creationId xmlns:a16="http://schemas.microsoft.com/office/drawing/2014/main" id="{6C87E7E1-A8EB-1A42-B9A8-46DCBD855006}"/>
              </a:ext>
            </a:extLst>
          </p:cNvPr>
          <p:cNvGrpSpPr/>
          <p:nvPr/>
        </p:nvGrpSpPr>
        <p:grpSpPr>
          <a:xfrm>
            <a:off x="11010789" y="152400"/>
            <a:ext cx="1161712" cy="6580430"/>
            <a:chOff x="11010789" y="152400"/>
            <a:chExt cx="1161712" cy="6580430"/>
          </a:xfrm>
        </p:grpSpPr>
        <p:sp>
          <p:nvSpPr>
            <p:cNvPr id="42" name="CaixaDeTexto 189">
              <a:extLst>
                <a:ext uri="{FF2B5EF4-FFF2-40B4-BE49-F238E27FC236}">
                  <a16:creationId xmlns:a16="http://schemas.microsoft.com/office/drawing/2014/main" id="{EA40AB96-1AD7-9149-95D1-6326469B90EC}"/>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43" name="Picture 42">
              <a:extLst>
                <a:ext uri="{FF2B5EF4-FFF2-40B4-BE49-F238E27FC236}">
                  <a16:creationId xmlns:a16="http://schemas.microsoft.com/office/drawing/2014/main" id="{F2BF5BF9-19A3-904B-B7EA-04D0ADC9AD3F}"/>
                </a:ext>
              </a:extLst>
            </p:cNvPr>
            <p:cNvPicPr>
              <a:picLocks noChangeAspect="1"/>
            </p:cNvPicPr>
            <p:nvPr/>
          </p:nvPicPr>
          <p:blipFill>
            <a:blip r:embed="rId3"/>
            <a:srcRect/>
            <a:stretch/>
          </p:blipFill>
          <p:spPr>
            <a:xfrm>
              <a:off x="11010789" y="152400"/>
              <a:ext cx="1074776" cy="389895"/>
            </a:xfrm>
            <a:prstGeom prst="rect">
              <a:avLst/>
            </a:prstGeom>
          </p:spPr>
        </p:pic>
      </p:grpSp>
      <p:sp>
        <p:nvSpPr>
          <p:cNvPr id="5" name="CaixaDeTexto 4">
            <a:extLst>
              <a:ext uri="{FF2B5EF4-FFF2-40B4-BE49-F238E27FC236}">
                <a16:creationId xmlns:a16="http://schemas.microsoft.com/office/drawing/2014/main" id="{72D82F50-BFF4-47EE-B730-0BFEC8ACE289}"/>
              </a:ext>
            </a:extLst>
          </p:cNvPr>
          <p:cNvSpPr txBox="1"/>
          <p:nvPr/>
        </p:nvSpPr>
        <p:spPr>
          <a:xfrm>
            <a:off x="3639844" y="3231472"/>
            <a:ext cx="2876365" cy="400110"/>
          </a:xfrm>
          <a:prstGeom prst="rect">
            <a:avLst/>
          </a:prstGeom>
          <a:noFill/>
        </p:spPr>
        <p:txBody>
          <a:bodyPr wrap="square" rtlCol="0">
            <a:spAutoFit/>
          </a:bodyPr>
          <a:lstStyle/>
          <a:p>
            <a:r>
              <a:rPr lang="pt-PT" sz="2000" dirty="0">
                <a:latin typeface="Segoe UI Light" panose="020B0502040204020203" pitchFamily="34" charset="0"/>
                <a:cs typeface="Segoe UI Light" panose="020B0502040204020203" pitchFamily="34" charset="0"/>
              </a:rPr>
              <a:t>SCORER* </a:t>
            </a:r>
            <a:r>
              <a:rPr lang="pt-PT" sz="2000" dirty="0" err="1">
                <a:latin typeface="Segoe UI Light" panose="020B0502040204020203" pitchFamily="34" charset="0"/>
                <a:cs typeface="Segoe UI Light" panose="020B0502040204020203" pitchFamily="34" charset="0"/>
              </a:rPr>
              <a:t>Model</a:t>
            </a:r>
            <a:endParaRPr lang="pt-PT" sz="2000" dirty="0">
              <a:latin typeface="Segoe UI Light" panose="020B0502040204020203" pitchFamily="34" charset="0"/>
              <a:cs typeface="Segoe UI Light" panose="020B0502040204020203" pitchFamily="34" charset="0"/>
            </a:endParaRPr>
          </a:p>
        </p:txBody>
      </p:sp>
      <p:sp>
        <p:nvSpPr>
          <p:cNvPr id="6" name="CaixaDeTexto 5">
            <a:extLst>
              <a:ext uri="{FF2B5EF4-FFF2-40B4-BE49-F238E27FC236}">
                <a16:creationId xmlns:a16="http://schemas.microsoft.com/office/drawing/2014/main" id="{C8746C77-2C06-49A0-AEF1-9B121ADD6B39}"/>
              </a:ext>
            </a:extLst>
          </p:cNvPr>
          <p:cNvSpPr txBox="1"/>
          <p:nvPr/>
        </p:nvSpPr>
        <p:spPr>
          <a:xfrm>
            <a:off x="3639845" y="3764132"/>
            <a:ext cx="3497802" cy="1846659"/>
          </a:xfrm>
          <a:prstGeom prst="rect">
            <a:avLst/>
          </a:prstGeom>
          <a:noFill/>
        </p:spPr>
        <p:txBody>
          <a:bodyPr wrap="square" rtlCol="0">
            <a:spAutoFit/>
          </a:bodyPr>
          <a:lstStyle/>
          <a:p>
            <a:pPr marL="285750" indent="-285750">
              <a:buFont typeface="Arial" panose="020B0604020202020204" pitchFamily="34" charset="0"/>
              <a:buChar char="•"/>
            </a:pPr>
            <a:r>
              <a:rPr kumimoji="0" lang="pt-BR" sz="16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log_rt_plob_household</a:t>
            </a:r>
          </a:p>
          <a:p>
            <a:pPr marL="285750" indent="-285750">
              <a:buFont typeface="Arial" panose="020B0604020202020204" pitchFamily="34" charset="0"/>
              <a:buChar char="•"/>
            </a:pPr>
            <a:r>
              <a:rPr kumimoji="0" lang="pt-BR" sz="16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log_rt_plob_motor</a:t>
            </a:r>
          </a:p>
          <a:p>
            <a:pPr marL="285750" indent="-285750">
              <a:buFont typeface="Arial" panose="020B0604020202020204" pitchFamily="34" charset="0"/>
              <a:buChar char="•"/>
            </a:pPr>
            <a:r>
              <a:rPr kumimoji="0" lang="pt-BR" sz="16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rt_premiums_year</a:t>
            </a:r>
          </a:p>
          <a:p>
            <a:pPr marL="285750" indent="-285750">
              <a:buFont typeface="Arial" panose="020B0604020202020204" pitchFamily="34" charset="0"/>
              <a:buChar char="•"/>
            </a:pPr>
            <a:r>
              <a:rPr kumimoji="0" lang="pt-BR" sz="16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rt_plob_household</a:t>
            </a:r>
          </a:p>
          <a:p>
            <a:pPr marL="285750" indent="-285750">
              <a:buFont typeface="Arial" panose="020B0604020202020204" pitchFamily="34" charset="0"/>
              <a:buChar char="•"/>
            </a:pPr>
            <a:r>
              <a:rPr kumimoji="0" lang="pt-BR" sz="16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log_rt_plob_wcomp</a:t>
            </a:r>
          </a:p>
          <a:p>
            <a:pPr marL="285750" indent="-285750">
              <a:buFont typeface="Arial" panose="020B0604020202020204" pitchFamily="34" charset="0"/>
              <a:buChar char="•"/>
            </a:pPr>
            <a:r>
              <a:rPr kumimoji="0" lang="pt-BR" sz="16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rt_cr</a:t>
            </a:r>
          </a:p>
          <a:p>
            <a:endParaRPr lang="pt-PT" dirty="0"/>
          </a:p>
        </p:txBody>
      </p:sp>
      <p:sp>
        <p:nvSpPr>
          <p:cNvPr id="28" name="CaixaDeTexto 27">
            <a:extLst>
              <a:ext uri="{FF2B5EF4-FFF2-40B4-BE49-F238E27FC236}">
                <a16:creationId xmlns:a16="http://schemas.microsoft.com/office/drawing/2014/main" id="{B9BEBEDD-D1CA-4740-85E7-FC74446DE650}"/>
              </a:ext>
            </a:extLst>
          </p:cNvPr>
          <p:cNvSpPr txBox="1"/>
          <p:nvPr/>
        </p:nvSpPr>
        <p:spPr>
          <a:xfrm>
            <a:off x="7281167" y="3231472"/>
            <a:ext cx="2876365" cy="400110"/>
          </a:xfrm>
          <a:prstGeom prst="rect">
            <a:avLst/>
          </a:prstGeom>
          <a:noFill/>
        </p:spPr>
        <p:txBody>
          <a:bodyPr wrap="square" rtlCol="0">
            <a:spAutoFit/>
          </a:bodyPr>
          <a:lstStyle/>
          <a:p>
            <a:r>
              <a:rPr lang="pt-PT" sz="2000" dirty="0">
                <a:latin typeface="Segoe UI Light" panose="020B0502040204020203" pitchFamily="34" charset="0"/>
                <a:cs typeface="Segoe UI Light" panose="020B0502040204020203" pitchFamily="34" charset="0"/>
              </a:rPr>
              <a:t>LOBS </a:t>
            </a:r>
            <a:r>
              <a:rPr lang="pt-PT" sz="2000" dirty="0" err="1">
                <a:latin typeface="Segoe UI Light" panose="020B0502040204020203" pitchFamily="34" charset="0"/>
                <a:cs typeface="Segoe UI Light" panose="020B0502040204020203" pitchFamily="34" charset="0"/>
              </a:rPr>
              <a:t>Model</a:t>
            </a:r>
            <a:endParaRPr lang="pt-PT" sz="2000" dirty="0">
              <a:latin typeface="Segoe UI Light" panose="020B0502040204020203" pitchFamily="34" charset="0"/>
              <a:cs typeface="Segoe UI Light" panose="020B0502040204020203" pitchFamily="34" charset="0"/>
            </a:endParaRPr>
          </a:p>
        </p:txBody>
      </p:sp>
      <p:sp>
        <p:nvSpPr>
          <p:cNvPr id="34" name="CaixaDeTexto 33">
            <a:extLst>
              <a:ext uri="{FF2B5EF4-FFF2-40B4-BE49-F238E27FC236}">
                <a16:creationId xmlns:a16="http://schemas.microsoft.com/office/drawing/2014/main" id="{F2F467CD-3702-4B19-ABD9-113E8F3273A8}"/>
              </a:ext>
            </a:extLst>
          </p:cNvPr>
          <p:cNvSpPr txBox="1"/>
          <p:nvPr/>
        </p:nvSpPr>
        <p:spPr>
          <a:xfrm>
            <a:off x="7281168" y="3764132"/>
            <a:ext cx="3497802" cy="1815882"/>
          </a:xfrm>
          <a:prstGeom prst="rect">
            <a:avLst/>
          </a:prstGeom>
          <a:noFill/>
        </p:spPr>
        <p:txBody>
          <a:bodyPr wrap="square" rtlCol="0">
            <a:spAutoFit/>
          </a:bodyPr>
          <a:lstStyle/>
          <a:p>
            <a:pPr marL="285750" indent="-285750">
              <a:buFont typeface="Arial" panose="020B0604020202020204" pitchFamily="34" charset="0"/>
              <a:buChar char="•"/>
            </a:pPr>
            <a:r>
              <a:rPr kumimoji="0" lang="pt-BR" sz="16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fe_bin_int_cust_age</a:t>
            </a:r>
          </a:p>
          <a:p>
            <a:pPr marL="285750" indent="-285750">
              <a:buFont typeface="Arial" panose="020B0604020202020204" pitchFamily="34" charset="0"/>
              <a:buChar char="•"/>
            </a:pPr>
            <a:r>
              <a:rPr kumimoji="0" lang="pt-BR" sz="16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fe_amt_plob_health_scale</a:t>
            </a:r>
          </a:p>
          <a:p>
            <a:pPr marL="285750" indent="-285750">
              <a:buFont typeface="Arial" panose="020B0604020202020204" pitchFamily="34" charset="0"/>
              <a:buChar char="•"/>
            </a:pPr>
            <a:r>
              <a:rPr kumimoji="0" lang="pt-BR" sz="16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norm_fpy_to_date</a:t>
            </a:r>
          </a:p>
          <a:p>
            <a:pPr marL="285750" indent="-285750">
              <a:buFont typeface="Arial" panose="020B0604020202020204" pitchFamily="34" charset="0"/>
              <a:buChar char="•"/>
            </a:pPr>
            <a:r>
              <a:rPr kumimoji="0" lang="pt-BR" sz="16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fe_amt_plob_life_scale</a:t>
            </a:r>
          </a:p>
          <a:p>
            <a:pPr marL="285750" indent="-285750">
              <a:buFont typeface="Arial" panose="020B0604020202020204" pitchFamily="34" charset="0"/>
              <a:buChar char="•"/>
            </a:pPr>
            <a:r>
              <a:rPr kumimoji="0" lang="pt-BR" sz="16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norm_amt_premium_total</a:t>
            </a:r>
          </a:p>
          <a:p>
            <a:pPr marL="285750" indent="-285750">
              <a:buFont typeface="Arial" panose="020B0604020202020204" pitchFamily="34" charset="0"/>
              <a:buChar char="•"/>
            </a:pPr>
            <a:r>
              <a:rPr kumimoji="0" lang="pt-BR" sz="16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fe_amt_plob_household_scale</a:t>
            </a:r>
          </a:p>
          <a:p>
            <a:pPr marL="285750" indent="-285750">
              <a:buFont typeface="Arial" panose="020B0604020202020204" pitchFamily="34" charset="0"/>
              <a:buChar char="•"/>
            </a:pPr>
            <a:r>
              <a:rPr kumimoji="0" lang="pt-BR" sz="16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fe_amt_plob_motor_scale</a:t>
            </a:r>
            <a:endParaRPr lang="pt-PT" dirty="0"/>
          </a:p>
        </p:txBody>
      </p:sp>
      <p:pic>
        <p:nvPicPr>
          <p:cNvPr id="2054" name="Picture 6" descr="MLflow Logo Creation">
            <a:extLst>
              <a:ext uri="{FF2B5EF4-FFF2-40B4-BE49-F238E27FC236}">
                <a16:creationId xmlns:a16="http://schemas.microsoft.com/office/drawing/2014/main" id="{9C350C09-BA74-48D5-9367-E3F7FEAFD55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917"/>
          <a:stretch/>
        </p:blipFill>
        <p:spPr bwMode="auto">
          <a:xfrm>
            <a:off x="429657" y="3429000"/>
            <a:ext cx="1604811" cy="107377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ícone jupyter, logo">
            <a:extLst>
              <a:ext uri="{FF2B5EF4-FFF2-40B4-BE49-F238E27FC236}">
                <a16:creationId xmlns:a16="http://schemas.microsoft.com/office/drawing/2014/main" id="{F0E736EA-20FE-4E37-AB9B-37BE796B66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370" y="4871846"/>
            <a:ext cx="1603651" cy="801826"/>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70738079-3F6D-4FD0-B036-249824B2C604}"/>
              </a:ext>
            </a:extLst>
          </p:cNvPr>
          <p:cNvSpPr txBox="1"/>
          <p:nvPr/>
        </p:nvSpPr>
        <p:spPr>
          <a:xfrm>
            <a:off x="2833337" y="5947448"/>
            <a:ext cx="3077682" cy="523220"/>
          </a:xfrm>
          <a:prstGeom prst="rect">
            <a:avLst/>
          </a:prstGeom>
          <a:noFill/>
        </p:spPr>
        <p:txBody>
          <a:bodyPr wrap="square" rtlCol="0">
            <a:spAutoFit/>
          </a:bodyPr>
          <a:lstStyle/>
          <a:p>
            <a:r>
              <a:rPr lang="pt-PT" sz="1400" dirty="0">
                <a:latin typeface="Segoe UI Light" panose="020B0502040204020203" pitchFamily="34" charset="0"/>
                <a:cs typeface="Segoe UI Light" panose="020B0502040204020203" pitchFamily="34" charset="0"/>
              </a:rPr>
              <a:t>*</a:t>
            </a:r>
            <a:r>
              <a:rPr lang="pt-PT" sz="1400" dirty="0" err="1">
                <a:latin typeface="Segoe UI Light" panose="020B0502040204020203" pitchFamily="34" charset="0"/>
                <a:cs typeface="Segoe UI Light" panose="020B0502040204020203" pitchFamily="34" charset="0"/>
              </a:rPr>
              <a:t>Part</a:t>
            </a:r>
            <a:r>
              <a:rPr lang="pt-PT" sz="1400" dirty="0">
                <a:latin typeface="Segoe UI Light" panose="020B0502040204020203" pitchFamily="34" charset="0"/>
                <a:cs typeface="Segoe UI Light" panose="020B0502040204020203" pitchFamily="34" charset="0"/>
              </a:rPr>
              <a:t> </a:t>
            </a:r>
            <a:r>
              <a:rPr lang="pt-PT" sz="1400" dirty="0" err="1">
                <a:latin typeface="Segoe UI Light" panose="020B0502040204020203" pitchFamily="34" charset="0"/>
                <a:cs typeface="Segoe UI Light" panose="020B0502040204020203" pitchFamily="34" charset="0"/>
              </a:rPr>
              <a:t>of</a:t>
            </a:r>
            <a:r>
              <a:rPr lang="pt-PT" sz="1400" dirty="0">
                <a:latin typeface="Segoe UI Light" panose="020B0502040204020203" pitchFamily="34" charset="0"/>
                <a:cs typeface="Segoe UI Light" panose="020B0502040204020203" pitchFamily="34" charset="0"/>
              </a:rPr>
              <a:t> </a:t>
            </a:r>
            <a:r>
              <a:rPr lang="pt-PT" sz="1400" dirty="0" err="1">
                <a:latin typeface="Segoe UI Light" panose="020B0502040204020203" pitchFamily="34" charset="0"/>
                <a:cs typeface="Segoe UI Light" panose="020B0502040204020203" pitchFamily="34" charset="0"/>
              </a:rPr>
              <a:t>this</a:t>
            </a:r>
            <a:r>
              <a:rPr lang="pt-PT" sz="1400" dirty="0">
                <a:latin typeface="Segoe UI Light" panose="020B0502040204020203" pitchFamily="34" charset="0"/>
                <a:cs typeface="Segoe UI Light" panose="020B0502040204020203" pitchFamily="34" charset="0"/>
              </a:rPr>
              <a:t> </a:t>
            </a:r>
            <a:r>
              <a:rPr lang="pt-PT" sz="1400" dirty="0" err="1">
                <a:latin typeface="Segoe UI Light" panose="020B0502040204020203" pitchFamily="34" charset="0"/>
                <a:cs typeface="Segoe UI Light" panose="020B0502040204020203" pitchFamily="34" charset="0"/>
              </a:rPr>
              <a:t>model</a:t>
            </a:r>
            <a:r>
              <a:rPr lang="pt-PT" sz="1400" dirty="0">
                <a:latin typeface="Segoe UI Light" panose="020B0502040204020203" pitchFamily="34" charset="0"/>
                <a:cs typeface="Segoe UI Light" panose="020B0502040204020203" pitchFamily="34" charset="0"/>
              </a:rPr>
              <a:t> </a:t>
            </a:r>
            <a:r>
              <a:rPr lang="pt-PT" sz="1400" dirty="0" err="1">
                <a:latin typeface="Segoe UI Light" panose="020B0502040204020203" pitchFamily="34" charset="0"/>
                <a:cs typeface="Segoe UI Light" panose="020B0502040204020203" pitchFamily="34" charset="0"/>
              </a:rPr>
              <a:t>was</a:t>
            </a:r>
            <a:r>
              <a:rPr lang="pt-PT" sz="1400" dirty="0">
                <a:latin typeface="Segoe UI Light" panose="020B0502040204020203" pitchFamily="34" charset="0"/>
                <a:cs typeface="Segoe UI Light" panose="020B0502040204020203" pitchFamily="34" charset="0"/>
              </a:rPr>
              <a:t> </a:t>
            </a:r>
            <a:r>
              <a:rPr lang="pt-PT" sz="1400" dirty="0" err="1">
                <a:latin typeface="Segoe UI Light" panose="020B0502040204020203" pitchFamily="34" charset="0"/>
                <a:cs typeface="Segoe UI Light" panose="020B0502040204020203" pitchFamily="34" charset="0"/>
              </a:rPr>
              <a:t>developed</a:t>
            </a:r>
            <a:r>
              <a:rPr lang="pt-PT" sz="1400" dirty="0">
                <a:latin typeface="Segoe UI Light" panose="020B0502040204020203" pitchFamily="34" charset="0"/>
                <a:cs typeface="Segoe UI Light" panose="020B0502040204020203" pitchFamily="34" charset="0"/>
              </a:rPr>
              <a:t> </a:t>
            </a:r>
            <a:r>
              <a:rPr lang="pt-PT" sz="1400" dirty="0" err="1">
                <a:latin typeface="Segoe UI Light" panose="020B0502040204020203" pitchFamily="34" charset="0"/>
                <a:cs typeface="Segoe UI Light" panose="020B0502040204020203" pitchFamily="34" charset="0"/>
              </a:rPr>
              <a:t>manually</a:t>
            </a:r>
            <a:r>
              <a:rPr lang="pt-PT" sz="1400" dirty="0">
                <a:latin typeface="Segoe UI Light" panose="020B0502040204020203" pitchFamily="34" charset="0"/>
                <a:cs typeface="Segoe UI Light" panose="020B0502040204020203" pitchFamily="34" charset="0"/>
              </a:rPr>
              <a:t>. </a:t>
            </a:r>
            <a:r>
              <a:rPr lang="pt-PT" sz="1400" dirty="0" err="1">
                <a:latin typeface="Segoe UI Light" panose="020B0502040204020203" pitchFamily="34" charset="0"/>
                <a:cs typeface="Segoe UI Light" panose="020B0502040204020203" pitchFamily="34" charset="0"/>
              </a:rPr>
              <a:t>See</a:t>
            </a:r>
            <a:r>
              <a:rPr lang="pt-PT" sz="1400" dirty="0">
                <a:latin typeface="Segoe UI Light" panose="020B0502040204020203" pitchFamily="34" charset="0"/>
                <a:cs typeface="Segoe UI Light" panose="020B0502040204020203" pitchFamily="34" charset="0"/>
              </a:rPr>
              <a:t> </a:t>
            </a:r>
            <a:r>
              <a:rPr lang="pt-PT" sz="1400">
                <a:latin typeface="Segoe UI Light" panose="020B0502040204020203" pitchFamily="34" charset="0"/>
                <a:cs typeface="Segoe UI Light" panose="020B0502040204020203" pitchFamily="34" charset="0"/>
              </a:rPr>
              <a:t>Annex</a:t>
            </a:r>
            <a:endParaRPr lang="pt-PT" sz="1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966540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2" name="Gráfico 11" descr="Caixa destaque">
            <a:extLst>
              <a:ext uri="{FF2B5EF4-FFF2-40B4-BE49-F238E27FC236}">
                <a16:creationId xmlns:a16="http://schemas.microsoft.com/office/drawing/2014/main" id="{7928ADB2-630D-4BD4-8117-AD8CA1AAD2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Delivery</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Deliver</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product</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452216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grpSp>
        <p:nvGrpSpPr>
          <p:cNvPr id="11" name="Agrupar 7">
            <a:extLst>
              <a:ext uri="{FF2B5EF4-FFF2-40B4-BE49-F238E27FC236}">
                <a16:creationId xmlns:a16="http://schemas.microsoft.com/office/drawing/2014/main" id="{ED0E1F9B-BB8E-BD46-9939-518E3B602FDA}"/>
              </a:ext>
            </a:extLst>
          </p:cNvPr>
          <p:cNvGrpSpPr/>
          <p:nvPr/>
        </p:nvGrpSpPr>
        <p:grpSpPr>
          <a:xfrm>
            <a:off x="5099634" y="1564479"/>
            <a:ext cx="1927251" cy="1856500"/>
            <a:chOff x="3442057" y="2263602"/>
            <a:chExt cx="1927251" cy="1856500"/>
          </a:xfrm>
        </p:grpSpPr>
        <p:sp>
          <p:nvSpPr>
            <p:cNvPr id="12" name="Oval 11">
              <a:extLst>
                <a:ext uri="{FF2B5EF4-FFF2-40B4-BE49-F238E27FC236}">
                  <a16:creationId xmlns:a16="http://schemas.microsoft.com/office/drawing/2014/main" id="{2C6C92ED-9860-5347-82B7-18506BD6819F}"/>
                </a:ext>
              </a:extLst>
            </p:cNvPr>
            <p:cNvSpPr/>
            <p:nvPr/>
          </p:nvSpPr>
          <p:spPr>
            <a:xfrm>
              <a:off x="3933867" y="2515575"/>
              <a:ext cx="537367" cy="537367"/>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3" name="Retângulo 4">
              <a:extLst>
                <a:ext uri="{FF2B5EF4-FFF2-40B4-BE49-F238E27FC236}">
                  <a16:creationId xmlns:a16="http://schemas.microsoft.com/office/drawing/2014/main" id="{A30B7524-4E30-9D43-99EE-D863908A7B6B}"/>
                </a:ext>
              </a:extLst>
            </p:cNvPr>
            <p:cNvSpPr/>
            <p:nvPr/>
          </p:nvSpPr>
          <p:spPr>
            <a:xfrm>
              <a:off x="3781446" y="3444594"/>
              <a:ext cx="1248473" cy="276999"/>
            </a:xfrm>
            <a:prstGeom prst="rect">
              <a:avLst/>
            </a:prstGeom>
            <a:solidFill>
              <a:srgbClr val="FFFFFF">
                <a:alpha val="0"/>
              </a:srgb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panose="020B0502040204020203" pitchFamily="34" charset="0"/>
                  <a:ea typeface="Inter" panose="020B0502030000000004" pitchFamily="34" charset="0"/>
                  <a:cs typeface="Segoe UI" panose="020B0502040204020203" pitchFamily="34" charset="0"/>
                </a:rPr>
                <a:t>Models</a:t>
              </a:r>
            </a:p>
          </p:txBody>
        </p:sp>
        <p:sp>
          <p:nvSpPr>
            <p:cNvPr id="15" name="Retângulo 76">
              <a:extLst>
                <a:ext uri="{FF2B5EF4-FFF2-40B4-BE49-F238E27FC236}">
                  <a16:creationId xmlns:a16="http://schemas.microsoft.com/office/drawing/2014/main" id="{A4B3E771-F079-634B-8D27-4BAEE4F210D8}"/>
                </a:ext>
              </a:extLst>
            </p:cNvPr>
            <p:cNvSpPr/>
            <p:nvPr/>
          </p:nvSpPr>
          <p:spPr>
            <a:xfrm>
              <a:off x="3442057" y="2263602"/>
              <a:ext cx="1927251" cy="1856500"/>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6" name="Agrupar 7">
            <a:extLst>
              <a:ext uri="{FF2B5EF4-FFF2-40B4-BE49-F238E27FC236}">
                <a16:creationId xmlns:a16="http://schemas.microsoft.com/office/drawing/2014/main" id="{B2DD0724-CBFE-2A41-8073-258D6A3B571C}"/>
              </a:ext>
            </a:extLst>
          </p:cNvPr>
          <p:cNvGrpSpPr/>
          <p:nvPr/>
        </p:nvGrpSpPr>
        <p:grpSpPr>
          <a:xfrm>
            <a:off x="7344520" y="1572500"/>
            <a:ext cx="1927251" cy="1856500"/>
            <a:chOff x="3442057" y="2263602"/>
            <a:chExt cx="1927251" cy="1856500"/>
          </a:xfrm>
        </p:grpSpPr>
        <p:sp>
          <p:nvSpPr>
            <p:cNvPr id="17" name="Oval 16">
              <a:extLst>
                <a:ext uri="{FF2B5EF4-FFF2-40B4-BE49-F238E27FC236}">
                  <a16:creationId xmlns:a16="http://schemas.microsoft.com/office/drawing/2014/main" id="{09DC5337-D828-6641-85B4-83C66B87A5C9}"/>
                </a:ext>
              </a:extLst>
            </p:cNvPr>
            <p:cNvSpPr/>
            <p:nvPr/>
          </p:nvSpPr>
          <p:spPr>
            <a:xfrm>
              <a:off x="3933867" y="2515575"/>
              <a:ext cx="537367" cy="537367"/>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8" name="Retângulo 4">
              <a:extLst>
                <a:ext uri="{FF2B5EF4-FFF2-40B4-BE49-F238E27FC236}">
                  <a16:creationId xmlns:a16="http://schemas.microsoft.com/office/drawing/2014/main" id="{D552AE52-24EB-2640-A9C3-E74AFE0A7603}"/>
                </a:ext>
              </a:extLst>
            </p:cNvPr>
            <p:cNvSpPr/>
            <p:nvPr/>
          </p:nvSpPr>
          <p:spPr>
            <a:xfrm>
              <a:off x="3781446" y="3444594"/>
              <a:ext cx="1248473" cy="276999"/>
            </a:xfrm>
            <a:prstGeom prst="rect">
              <a:avLst/>
            </a:prstGeom>
            <a:solidFill>
              <a:schemeClr val="bg1">
                <a:alpha val="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panose="020B0502040204020203" pitchFamily="34" charset="0"/>
                  <a:ea typeface="Inter" panose="020B0502030000000004" pitchFamily="34" charset="0"/>
                  <a:cs typeface="Segoe UI" panose="020B0502040204020203" pitchFamily="34" charset="0"/>
                </a:rPr>
                <a:t>Git Repository</a:t>
              </a:r>
            </a:p>
          </p:txBody>
        </p:sp>
        <p:sp>
          <p:nvSpPr>
            <p:cNvPr id="20" name="Retângulo 76">
              <a:extLst>
                <a:ext uri="{FF2B5EF4-FFF2-40B4-BE49-F238E27FC236}">
                  <a16:creationId xmlns:a16="http://schemas.microsoft.com/office/drawing/2014/main" id="{1D0A66FA-D514-4245-8574-DD57B117B207}"/>
                </a:ext>
              </a:extLst>
            </p:cNvPr>
            <p:cNvSpPr/>
            <p:nvPr/>
          </p:nvSpPr>
          <p:spPr>
            <a:xfrm>
              <a:off x="3442057" y="2263602"/>
              <a:ext cx="1927251" cy="1856500"/>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1" name="Agrupar 7">
            <a:extLst>
              <a:ext uri="{FF2B5EF4-FFF2-40B4-BE49-F238E27FC236}">
                <a16:creationId xmlns:a16="http://schemas.microsoft.com/office/drawing/2014/main" id="{17D37FBD-E83B-F84D-A8C0-114F6D2A0D32}"/>
              </a:ext>
            </a:extLst>
          </p:cNvPr>
          <p:cNvGrpSpPr/>
          <p:nvPr/>
        </p:nvGrpSpPr>
        <p:grpSpPr>
          <a:xfrm>
            <a:off x="9589405" y="1564479"/>
            <a:ext cx="1927251" cy="1856500"/>
            <a:chOff x="3442057" y="2263602"/>
            <a:chExt cx="1927251" cy="1856500"/>
          </a:xfrm>
        </p:grpSpPr>
        <p:sp>
          <p:nvSpPr>
            <p:cNvPr id="22" name="Oval 21">
              <a:extLst>
                <a:ext uri="{FF2B5EF4-FFF2-40B4-BE49-F238E27FC236}">
                  <a16:creationId xmlns:a16="http://schemas.microsoft.com/office/drawing/2014/main" id="{658773D8-AFCB-4543-AF47-238382B9EDC9}"/>
                </a:ext>
              </a:extLst>
            </p:cNvPr>
            <p:cNvSpPr/>
            <p:nvPr/>
          </p:nvSpPr>
          <p:spPr>
            <a:xfrm>
              <a:off x="3933867" y="2515575"/>
              <a:ext cx="537367" cy="537367"/>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23" name="Retângulo 4">
              <a:extLst>
                <a:ext uri="{FF2B5EF4-FFF2-40B4-BE49-F238E27FC236}">
                  <a16:creationId xmlns:a16="http://schemas.microsoft.com/office/drawing/2014/main" id="{EE2C16CC-2204-B142-BE48-3F2E77E53379}"/>
                </a:ext>
              </a:extLst>
            </p:cNvPr>
            <p:cNvSpPr/>
            <p:nvPr/>
          </p:nvSpPr>
          <p:spPr>
            <a:xfrm>
              <a:off x="3781446" y="3444594"/>
              <a:ext cx="1248473" cy="276999"/>
            </a:xfrm>
            <a:prstGeom prst="rect">
              <a:avLst/>
            </a:prstGeom>
            <a:solidFill>
              <a:schemeClr val="bg1">
                <a:alpha val="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panose="020B0502040204020203" pitchFamily="34" charset="0"/>
                  <a:ea typeface="Inter" panose="020B0502030000000004" pitchFamily="34" charset="0"/>
                  <a:cs typeface="Segoe UI" panose="020B0502040204020203" pitchFamily="34" charset="0"/>
                </a:rPr>
                <a:t>Presentations</a:t>
              </a:r>
            </a:p>
          </p:txBody>
        </p:sp>
        <p:sp>
          <p:nvSpPr>
            <p:cNvPr id="25" name="Retângulo 76">
              <a:extLst>
                <a:ext uri="{FF2B5EF4-FFF2-40B4-BE49-F238E27FC236}">
                  <a16:creationId xmlns:a16="http://schemas.microsoft.com/office/drawing/2014/main" id="{0F717A89-BF8E-F842-B41D-B25F0E2F6311}"/>
                </a:ext>
              </a:extLst>
            </p:cNvPr>
            <p:cNvSpPr/>
            <p:nvPr/>
          </p:nvSpPr>
          <p:spPr>
            <a:xfrm>
              <a:off x="3442057" y="2263602"/>
              <a:ext cx="1927251" cy="1856500"/>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 name="Gráfico 103" hidden="1">
            <a:extLst>
              <a:ext uri="{FF2B5EF4-FFF2-40B4-BE49-F238E27FC236}">
                <a16:creationId xmlns:a16="http://schemas.microsoft.com/office/drawing/2014/main" id="{C3AD165D-547F-F341-A473-60480D12E24D}"/>
              </a:ext>
            </a:extLst>
          </p:cNvPr>
          <p:cNvGrpSpPr/>
          <p:nvPr/>
        </p:nvGrpSpPr>
        <p:grpSpPr>
          <a:xfrm>
            <a:off x="5848495" y="2059583"/>
            <a:ext cx="403921" cy="403921"/>
            <a:chOff x="10839360" y="2114543"/>
            <a:chExt cx="488745" cy="488745"/>
          </a:xfrm>
        </p:grpSpPr>
        <p:grpSp>
          <p:nvGrpSpPr>
            <p:cNvPr id="27" name="Gráfico 103">
              <a:extLst>
                <a:ext uri="{FF2B5EF4-FFF2-40B4-BE49-F238E27FC236}">
                  <a16:creationId xmlns:a16="http://schemas.microsoft.com/office/drawing/2014/main" id="{3F8EC470-A924-9B4F-9CF8-81BB88417450}"/>
                </a:ext>
              </a:extLst>
            </p:cNvPr>
            <p:cNvGrpSpPr/>
            <p:nvPr/>
          </p:nvGrpSpPr>
          <p:grpSpPr>
            <a:xfrm>
              <a:off x="10839360" y="2114543"/>
              <a:ext cx="488745" cy="402032"/>
              <a:chOff x="10839360" y="2114543"/>
              <a:chExt cx="488745" cy="402032"/>
            </a:xfrm>
          </p:grpSpPr>
          <p:sp>
            <p:nvSpPr>
              <p:cNvPr id="31" name="Forma livre: Forma 254">
                <a:extLst>
                  <a:ext uri="{FF2B5EF4-FFF2-40B4-BE49-F238E27FC236}">
                    <a16:creationId xmlns:a16="http://schemas.microsoft.com/office/drawing/2014/main" id="{30C3D7EE-A98B-B04B-9585-12D9779043E1}"/>
                  </a:ext>
                </a:extLst>
              </p:cNvPr>
              <p:cNvSpPr/>
              <p:nvPr/>
            </p:nvSpPr>
            <p:spPr>
              <a:xfrm>
                <a:off x="10839360" y="2114543"/>
                <a:ext cx="488745" cy="402032"/>
              </a:xfrm>
              <a:custGeom>
                <a:avLst/>
                <a:gdLst>
                  <a:gd name="connsiteX0" fmla="*/ 55181 w 488745"/>
                  <a:gd name="connsiteY0" fmla="*/ 402032 h 402032"/>
                  <a:gd name="connsiteX1" fmla="*/ 23649 w 488745"/>
                  <a:gd name="connsiteY1" fmla="*/ 402032 h 402032"/>
                  <a:gd name="connsiteX2" fmla="*/ 0 w 488745"/>
                  <a:gd name="connsiteY2" fmla="*/ 378383 h 402032"/>
                  <a:gd name="connsiteX3" fmla="*/ 0 w 488745"/>
                  <a:gd name="connsiteY3" fmla="*/ 23649 h 402032"/>
                  <a:gd name="connsiteX4" fmla="*/ 23649 w 488745"/>
                  <a:gd name="connsiteY4" fmla="*/ 0 h 402032"/>
                  <a:gd name="connsiteX5" fmla="*/ 465096 w 488745"/>
                  <a:gd name="connsiteY5" fmla="*/ 0 h 402032"/>
                  <a:gd name="connsiteX6" fmla="*/ 488745 w 488745"/>
                  <a:gd name="connsiteY6" fmla="*/ 23649 h 402032"/>
                  <a:gd name="connsiteX7" fmla="*/ 488745 w 488745"/>
                  <a:gd name="connsiteY7" fmla="*/ 378383 h 402032"/>
                  <a:gd name="connsiteX8" fmla="*/ 465096 w 488745"/>
                  <a:gd name="connsiteY8" fmla="*/ 402032 h 402032"/>
                  <a:gd name="connsiteX9" fmla="*/ 433564 w 488745"/>
                  <a:gd name="connsiteY9" fmla="*/ 402032 h 4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745" h="402032">
                    <a:moveTo>
                      <a:pt x="55181" y="402032"/>
                    </a:moveTo>
                    <a:lnTo>
                      <a:pt x="23649" y="402032"/>
                    </a:lnTo>
                    <a:cubicBezTo>
                      <a:pt x="10248" y="402032"/>
                      <a:pt x="0" y="391784"/>
                      <a:pt x="0" y="378383"/>
                    </a:cubicBezTo>
                    <a:lnTo>
                      <a:pt x="0" y="23649"/>
                    </a:lnTo>
                    <a:cubicBezTo>
                      <a:pt x="0" y="10248"/>
                      <a:pt x="10248" y="0"/>
                      <a:pt x="23649" y="0"/>
                    </a:cubicBezTo>
                    <a:lnTo>
                      <a:pt x="465096" y="0"/>
                    </a:lnTo>
                    <a:cubicBezTo>
                      <a:pt x="478497" y="0"/>
                      <a:pt x="488745" y="10248"/>
                      <a:pt x="488745" y="23649"/>
                    </a:cubicBezTo>
                    <a:lnTo>
                      <a:pt x="488745" y="378383"/>
                    </a:lnTo>
                    <a:cubicBezTo>
                      <a:pt x="488745" y="391784"/>
                      <a:pt x="478497" y="402032"/>
                      <a:pt x="465096" y="402032"/>
                    </a:cubicBezTo>
                    <a:lnTo>
                      <a:pt x="433564" y="402032"/>
                    </a:lnTo>
                  </a:path>
                </a:pathLst>
              </a:custGeom>
              <a:noFill/>
              <a:ln w="15478"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151E"/>
                  </a:solidFill>
                  <a:effectLst/>
                  <a:uLnTx/>
                  <a:uFillTx/>
                  <a:latin typeface="Calibri" panose="020F0502020204030204"/>
                  <a:ea typeface="+mn-ea"/>
                  <a:cs typeface="+mn-cs"/>
                </a:endParaRPr>
              </a:p>
            </p:txBody>
          </p:sp>
          <p:grpSp>
            <p:nvGrpSpPr>
              <p:cNvPr id="32" name="Gráfico 103">
                <a:extLst>
                  <a:ext uri="{FF2B5EF4-FFF2-40B4-BE49-F238E27FC236}">
                    <a16:creationId xmlns:a16="http://schemas.microsoft.com/office/drawing/2014/main" id="{E2B8AFAD-06E4-C240-A6AF-303D6D1B70D1}"/>
                  </a:ext>
                </a:extLst>
              </p:cNvPr>
              <p:cNvGrpSpPr/>
              <p:nvPr/>
            </p:nvGrpSpPr>
            <p:grpSpPr>
              <a:xfrm>
                <a:off x="10870892" y="2146075"/>
                <a:ext cx="102478" cy="23648"/>
                <a:chOff x="10870892" y="2146075"/>
                <a:chExt cx="102478" cy="23648"/>
              </a:xfrm>
              <a:solidFill>
                <a:srgbClr val="464646"/>
              </a:solidFill>
            </p:grpSpPr>
            <p:sp>
              <p:nvSpPr>
                <p:cNvPr id="34" name="Forma livre: Forma 256">
                  <a:extLst>
                    <a:ext uri="{FF2B5EF4-FFF2-40B4-BE49-F238E27FC236}">
                      <a16:creationId xmlns:a16="http://schemas.microsoft.com/office/drawing/2014/main" id="{8248C22A-1E33-C449-BA49-D7923C60A34A}"/>
                    </a:ext>
                  </a:extLst>
                </p:cNvPr>
                <p:cNvSpPr/>
                <p:nvPr/>
              </p:nvSpPr>
              <p:spPr>
                <a:xfrm>
                  <a:off x="10870892" y="2146075"/>
                  <a:ext cx="23648" cy="23648"/>
                </a:xfrm>
                <a:custGeom>
                  <a:avLst/>
                  <a:gdLst>
                    <a:gd name="connsiteX0" fmla="*/ 23649 w 23648"/>
                    <a:gd name="connsiteY0" fmla="*/ 11824 h 23648"/>
                    <a:gd name="connsiteX1" fmla="*/ 11824 w 23648"/>
                    <a:gd name="connsiteY1" fmla="*/ 23649 h 23648"/>
                    <a:gd name="connsiteX2" fmla="*/ 0 w 23648"/>
                    <a:gd name="connsiteY2" fmla="*/ 11824 h 23648"/>
                    <a:gd name="connsiteX3" fmla="*/ 11824 w 23648"/>
                    <a:gd name="connsiteY3" fmla="*/ 0 h 23648"/>
                    <a:gd name="connsiteX4" fmla="*/ 23649 w 23648"/>
                    <a:gd name="connsiteY4" fmla="*/ 11824 h 23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8" h="23648">
                      <a:moveTo>
                        <a:pt x="23649" y="11824"/>
                      </a:moveTo>
                      <a:cubicBezTo>
                        <a:pt x="23649" y="18355"/>
                        <a:pt x="18355" y="23649"/>
                        <a:pt x="11824" y="23649"/>
                      </a:cubicBezTo>
                      <a:cubicBezTo>
                        <a:pt x="5294" y="23649"/>
                        <a:pt x="0" y="18355"/>
                        <a:pt x="0" y="11824"/>
                      </a:cubicBezTo>
                      <a:cubicBezTo>
                        <a:pt x="0" y="5294"/>
                        <a:pt x="5294" y="0"/>
                        <a:pt x="11824" y="0"/>
                      </a:cubicBezTo>
                      <a:cubicBezTo>
                        <a:pt x="18355" y="0"/>
                        <a:pt x="23649" y="5294"/>
                        <a:pt x="23649" y="11824"/>
                      </a:cubicBezTo>
                      <a:close/>
                    </a:path>
                  </a:pathLst>
                </a:custGeom>
                <a:noFill/>
                <a:ln w="7739"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151E"/>
                    </a:solidFill>
                    <a:effectLst/>
                    <a:uLnTx/>
                    <a:uFillTx/>
                    <a:latin typeface="Calibri" panose="020F0502020204030204"/>
                    <a:ea typeface="+mn-ea"/>
                    <a:cs typeface="+mn-cs"/>
                  </a:endParaRPr>
                </a:p>
              </p:txBody>
            </p:sp>
            <p:sp>
              <p:nvSpPr>
                <p:cNvPr id="35" name="Forma livre: Forma 257">
                  <a:extLst>
                    <a:ext uri="{FF2B5EF4-FFF2-40B4-BE49-F238E27FC236}">
                      <a16:creationId xmlns:a16="http://schemas.microsoft.com/office/drawing/2014/main" id="{2ED3BE9B-D028-5240-B3F7-01B9B75BB0DB}"/>
                    </a:ext>
                  </a:extLst>
                </p:cNvPr>
                <p:cNvSpPr/>
                <p:nvPr/>
              </p:nvSpPr>
              <p:spPr>
                <a:xfrm>
                  <a:off x="10910307" y="2146075"/>
                  <a:ext cx="23648" cy="23648"/>
                </a:xfrm>
                <a:custGeom>
                  <a:avLst/>
                  <a:gdLst>
                    <a:gd name="connsiteX0" fmla="*/ 23649 w 23648"/>
                    <a:gd name="connsiteY0" fmla="*/ 11824 h 23648"/>
                    <a:gd name="connsiteX1" fmla="*/ 11824 w 23648"/>
                    <a:gd name="connsiteY1" fmla="*/ 23649 h 23648"/>
                    <a:gd name="connsiteX2" fmla="*/ 0 w 23648"/>
                    <a:gd name="connsiteY2" fmla="*/ 11824 h 23648"/>
                    <a:gd name="connsiteX3" fmla="*/ 11824 w 23648"/>
                    <a:gd name="connsiteY3" fmla="*/ 0 h 23648"/>
                    <a:gd name="connsiteX4" fmla="*/ 23649 w 23648"/>
                    <a:gd name="connsiteY4" fmla="*/ 11824 h 23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8" h="23648">
                      <a:moveTo>
                        <a:pt x="23649" y="11824"/>
                      </a:moveTo>
                      <a:cubicBezTo>
                        <a:pt x="23649" y="18355"/>
                        <a:pt x="18355" y="23649"/>
                        <a:pt x="11824" y="23649"/>
                      </a:cubicBezTo>
                      <a:cubicBezTo>
                        <a:pt x="5294" y="23649"/>
                        <a:pt x="0" y="18355"/>
                        <a:pt x="0" y="11824"/>
                      </a:cubicBezTo>
                      <a:cubicBezTo>
                        <a:pt x="0" y="5294"/>
                        <a:pt x="5294" y="0"/>
                        <a:pt x="11824" y="0"/>
                      </a:cubicBezTo>
                      <a:cubicBezTo>
                        <a:pt x="18355" y="0"/>
                        <a:pt x="23649" y="5294"/>
                        <a:pt x="23649" y="11824"/>
                      </a:cubicBezTo>
                      <a:close/>
                    </a:path>
                  </a:pathLst>
                </a:custGeom>
                <a:noFill/>
                <a:ln w="7739"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151E"/>
                    </a:solidFill>
                    <a:effectLst/>
                    <a:uLnTx/>
                    <a:uFillTx/>
                    <a:latin typeface="Calibri" panose="020F0502020204030204"/>
                    <a:ea typeface="+mn-ea"/>
                    <a:cs typeface="+mn-cs"/>
                  </a:endParaRPr>
                </a:p>
              </p:txBody>
            </p:sp>
            <p:sp>
              <p:nvSpPr>
                <p:cNvPr id="36" name="Forma livre: Forma 258">
                  <a:extLst>
                    <a:ext uri="{FF2B5EF4-FFF2-40B4-BE49-F238E27FC236}">
                      <a16:creationId xmlns:a16="http://schemas.microsoft.com/office/drawing/2014/main" id="{2152DE25-6897-AC42-BBA4-20E34EF029FD}"/>
                    </a:ext>
                  </a:extLst>
                </p:cNvPr>
                <p:cNvSpPr/>
                <p:nvPr/>
              </p:nvSpPr>
              <p:spPr>
                <a:xfrm>
                  <a:off x="10949722" y="2146075"/>
                  <a:ext cx="23648" cy="23648"/>
                </a:xfrm>
                <a:custGeom>
                  <a:avLst/>
                  <a:gdLst>
                    <a:gd name="connsiteX0" fmla="*/ 23649 w 23648"/>
                    <a:gd name="connsiteY0" fmla="*/ 11824 h 23648"/>
                    <a:gd name="connsiteX1" fmla="*/ 11824 w 23648"/>
                    <a:gd name="connsiteY1" fmla="*/ 23649 h 23648"/>
                    <a:gd name="connsiteX2" fmla="*/ 0 w 23648"/>
                    <a:gd name="connsiteY2" fmla="*/ 11824 h 23648"/>
                    <a:gd name="connsiteX3" fmla="*/ 11824 w 23648"/>
                    <a:gd name="connsiteY3" fmla="*/ 0 h 23648"/>
                    <a:gd name="connsiteX4" fmla="*/ 23649 w 23648"/>
                    <a:gd name="connsiteY4" fmla="*/ 11824 h 23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8" h="23648">
                      <a:moveTo>
                        <a:pt x="23649" y="11824"/>
                      </a:moveTo>
                      <a:cubicBezTo>
                        <a:pt x="23649" y="18355"/>
                        <a:pt x="18355" y="23649"/>
                        <a:pt x="11824" y="23649"/>
                      </a:cubicBezTo>
                      <a:cubicBezTo>
                        <a:pt x="5294" y="23649"/>
                        <a:pt x="0" y="18355"/>
                        <a:pt x="0" y="11824"/>
                      </a:cubicBezTo>
                      <a:cubicBezTo>
                        <a:pt x="0" y="5294"/>
                        <a:pt x="5294" y="0"/>
                        <a:pt x="11824" y="0"/>
                      </a:cubicBezTo>
                      <a:cubicBezTo>
                        <a:pt x="18355" y="0"/>
                        <a:pt x="23649" y="5294"/>
                        <a:pt x="23649" y="11824"/>
                      </a:cubicBezTo>
                      <a:close/>
                    </a:path>
                  </a:pathLst>
                </a:custGeom>
                <a:noFill/>
                <a:ln w="7739"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151E"/>
                    </a:solidFill>
                    <a:effectLst/>
                    <a:uLnTx/>
                    <a:uFillTx/>
                    <a:latin typeface="Calibri" panose="020F0502020204030204"/>
                    <a:ea typeface="+mn-ea"/>
                    <a:cs typeface="+mn-cs"/>
                  </a:endParaRPr>
                </a:p>
              </p:txBody>
            </p:sp>
          </p:grpSp>
          <p:sp>
            <p:nvSpPr>
              <p:cNvPr id="33" name="Forma livre: Forma 259">
                <a:extLst>
                  <a:ext uri="{FF2B5EF4-FFF2-40B4-BE49-F238E27FC236}">
                    <a16:creationId xmlns:a16="http://schemas.microsoft.com/office/drawing/2014/main" id="{14C04FCD-C0A8-6249-8EE4-0040894AFFF4}"/>
                  </a:ext>
                </a:extLst>
              </p:cNvPr>
              <p:cNvSpPr/>
              <p:nvPr/>
            </p:nvSpPr>
            <p:spPr>
              <a:xfrm>
                <a:off x="10839360" y="2201256"/>
                <a:ext cx="488745" cy="7882"/>
              </a:xfrm>
              <a:custGeom>
                <a:avLst/>
                <a:gdLst>
                  <a:gd name="connsiteX0" fmla="*/ 0 w 488745"/>
                  <a:gd name="connsiteY0" fmla="*/ 0 h 7882"/>
                  <a:gd name="connsiteX1" fmla="*/ 488745 w 488745"/>
                  <a:gd name="connsiteY1" fmla="*/ 0 h 7882"/>
                </a:gdLst>
                <a:ahLst/>
                <a:cxnLst>
                  <a:cxn ang="0">
                    <a:pos x="connsiteX0" y="connsiteY0"/>
                  </a:cxn>
                  <a:cxn ang="0">
                    <a:pos x="connsiteX1" y="connsiteY1"/>
                  </a:cxn>
                </a:cxnLst>
                <a:rect l="l" t="t" r="r" b="b"/>
                <a:pathLst>
                  <a:path w="488745" h="7882">
                    <a:moveTo>
                      <a:pt x="0" y="0"/>
                    </a:moveTo>
                    <a:lnTo>
                      <a:pt x="488745" y="0"/>
                    </a:lnTo>
                  </a:path>
                </a:pathLst>
              </a:custGeom>
              <a:ln w="15478"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151E"/>
                  </a:solidFill>
                  <a:effectLst/>
                  <a:uLnTx/>
                  <a:uFillTx/>
                  <a:latin typeface="Calibri" panose="020F0502020204030204"/>
                  <a:ea typeface="+mn-ea"/>
                  <a:cs typeface="+mn-cs"/>
                </a:endParaRPr>
              </a:p>
            </p:txBody>
          </p:sp>
        </p:grpSp>
        <p:grpSp>
          <p:nvGrpSpPr>
            <p:cNvPr id="28" name="Gráfico 103">
              <a:extLst>
                <a:ext uri="{FF2B5EF4-FFF2-40B4-BE49-F238E27FC236}">
                  <a16:creationId xmlns:a16="http://schemas.microsoft.com/office/drawing/2014/main" id="{13017F9A-FF57-874F-A3F5-E0E0672BDF3E}"/>
                </a:ext>
              </a:extLst>
            </p:cNvPr>
            <p:cNvGrpSpPr/>
            <p:nvPr/>
          </p:nvGrpSpPr>
          <p:grpSpPr>
            <a:xfrm>
              <a:off x="10910307" y="2256437"/>
              <a:ext cx="346851" cy="346851"/>
              <a:chOff x="10910307" y="2256437"/>
              <a:chExt cx="346851" cy="346851"/>
            </a:xfrm>
            <a:noFill/>
          </p:grpSpPr>
          <p:sp>
            <p:nvSpPr>
              <p:cNvPr id="29" name="Forma livre: Forma 261">
                <a:extLst>
                  <a:ext uri="{FF2B5EF4-FFF2-40B4-BE49-F238E27FC236}">
                    <a16:creationId xmlns:a16="http://schemas.microsoft.com/office/drawing/2014/main" id="{D35B2904-30D6-2346-B431-1B034135ED58}"/>
                  </a:ext>
                </a:extLst>
              </p:cNvPr>
              <p:cNvSpPr/>
              <p:nvPr/>
            </p:nvSpPr>
            <p:spPr>
              <a:xfrm>
                <a:off x="10910307" y="2256437"/>
                <a:ext cx="346851" cy="346851"/>
              </a:xfrm>
              <a:custGeom>
                <a:avLst/>
                <a:gdLst>
                  <a:gd name="connsiteX0" fmla="*/ 320837 w 346851"/>
                  <a:gd name="connsiteY0" fmla="*/ 137164 h 346851"/>
                  <a:gd name="connsiteX1" fmla="*/ 303495 w 346851"/>
                  <a:gd name="connsiteY1" fmla="*/ 95384 h 346851"/>
                  <a:gd name="connsiteX2" fmla="*/ 305072 w 346851"/>
                  <a:gd name="connsiteY2" fmla="*/ 86713 h 346851"/>
                  <a:gd name="connsiteX3" fmla="*/ 312955 w 346851"/>
                  <a:gd name="connsiteY3" fmla="*/ 78830 h 346851"/>
                  <a:gd name="connsiteX4" fmla="*/ 312955 w 346851"/>
                  <a:gd name="connsiteY4" fmla="*/ 67794 h 346851"/>
                  <a:gd name="connsiteX5" fmla="*/ 279846 w 346851"/>
                  <a:gd name="connsiteY5" fmla="*/ 34685 h 346851"/>
                  <a:gd name="connsiteX6" fmla="*/ 268810 w 346851"/>
                  <a:gd name="connsiteY6" fmla="*/ 34685 h 346851"/>
                  <a:gd name="connsiteX7" fmla="*/ 260927 w 346851"/>
                  <a:gd name="connsiteY7" fmla="*/ 42568 h 346851"/>
                  <a:gd name="connsiteX8" fmla="*/ 252256 w 346851"/>
                  <a:gd name="connsiteY8" fmla="*/ 44145 h 346851"/>
                  <a:gd name="connsiteX9" fmla="*/ 210476 w 346851"/>
                  <a:gd name="connsiteY9" fmla="*/ 26802 h 346851"/>
                  <a:gd name="connsiteX10" fmla="*/ 205746 w 346851"/>
                  <a:gd name="connsiteY10" fmla="*/ 19707 h 346851"/>
                  <a:gd name="connsiteX11" fmla="*/ 205746 w 346851"/>
                  <a:gd name="connsiteY11" fmla="*/ 7883 h 346851"/>
                  <a:gd name="connsiteX12" fmla="*/ 197863 w 346851"/>
                  <a:gd name="connsiteY12" fmla="*/ 0 h 346851"/>
                  <a:gd name="connsiteX13" fmla="*/ 150565 w 346851"/>
                  <a:gd name="connsiteY13" fmla="*/ 0 h 346851"/>
                  <a:gd name="connsiteX14" fmla="*/ 142682 w 346851"/>
                  <a:gd name="connsiteY14" fmla="*/ 7883 h 346851"/>
                  <a:gd name="connsiteX15" fmla="*/ 142682 w 346851"/>
                  <a:gd name="connsiteY15" fmla="*/ 18919 h 346851"/>
                  <a:gd name="connsiteX16" fmla="*/ 137952 w 346851"/>
                  <a:gd name="connsiteY16" fmla="*/ 26014 h 346851"/>
                  <a:gd name="connsiteX17" fmla="*/ 96172 w 346851"/>
                  <a:gd name="connsiteY17" fmla="*/ 43356 h 346851"/>
                  <a:gd name="connsiteX18" fmla="*/ 87501 w 346851"/>
                  <a:gd name="connsiteY18" fmla="*/ 41780 h 346851"/>
                  <a:gd name="connsiteX19" fmla="*/ 79618 w 346851"/>
                  <a:gd name="connsiteY19" fmla="*/ 33897 h 346851"/>
                  <a:gd name="connsiteX20" fmla="*/ 68582 w 346851"/>
                  <a:gd name="connsiteY20" fmla="*/ 33897 h 346851"/>
                  <a:gd name="connsiteX21" fmla="*/ 35473 w 346851"/>
                  <a:gd name="connsiteY21" fmla="*/ 67005 h 346851"/>
                  <a:gd name="connsiteX22" fmla="*/ 35473 w 346851"/>
                  <a:gd name="connsiteY22" fmla="*/ 78042 h 346851"/>
                  <a:gd name="connsiteX23" fmla="*/ 43356 w 346851"/>
                  <a:gd name="connsiteY23" fmla="*/ 85925 h 346851"/>
                  <a:gd name="connsiteX24" fmla="*/ 44933 w 346851"/>
                  <a:gd name="connsiteY24" fmla="*/ 94596 h 346851"/>
                  <a:gd name="connsiteX25" fmla="*/ 27590 w 346851"/>
                  <a:gd name="connsiteY25" fmla="*/ 136376 h 346851"/>
                  <a:gd name="connsiteX26" fmla="*/ 20496 w 346851"/>
                  <a:gd name="connsiteY26" fmla="*/ 141105 h 346851"/>
                  <a:gd name="connsiteX27" fmla="*/ 7883 w 346851"/>
                  <a:gd name="connsiteY27" fmla="*/ 141105 h 346851"/>
                  <a:gd name="connsiteX28" fmla="*/ 0 w 346851"/>
                  <a:gd name="connsiteY28" fmla="*/ 148988 h 346851"/>
                  <a:gd name="connsiteX29" fmla="*/ 0 w 346851"/>
                  <a:gd name="connsiteY29" fmla="*/ 196286 h 346851"/>
                  <a:gd name="connsiteX30" fmla="*/ 7883 w 346851"/>
                  <a:gd name="connsiteY30" fmla="*/ 204169 h 346851"/>
                  <a:gd name="connsiteX31" fmla="*/ 18919 w 346851"/>
                  <a:gd name="connsiteY31" fmla="*/ 204169 h 346851"/>
                  <a:gd name="connsiteX32" fmla="*/ 26014 w 346851"/>
                  <a:gd name="connsiteY32" fmla="*/ 208899 h 346851"/>
                  <a:gd name="connsiteX33" fmla="*/ 43356 w 346851"/>
                  <a:gd name="connsiteY33" fmla="*/ 250679 h 346851"/>
                  <a:gd name="connsiteX34" fmla="*/ 41780 w 346851"/>
                  <a:gd name="connsiteY34" fmla="*/ 259350 h 346851"/>
                  <a:gd name="connsiteX35" fmla="*/ 33897 w 346851"/>
                  <a:gd name="connsiteY35" fmla="*/ 267233 h 346851"/>
                  <a:gd name="connsiteX36" fmla="*/ 33897 w 346851"/>
                  <a:gd name="connsiteY36" fmla="*/ 278269 h 346851"/>
                  <a:gd name="connsiteX37" fmla="*/ 67005 w 346851"/>
                  <a:gd name="connsiteY37" fmla="*/ 311378 h 346851"/>
                  <a:gd name="connsiteX38" fmla="*/ 78042 w 346851"/>
                  <a:gd name="connsiteY38" fmla="*/ 311378 h 346851"/>
                  <a:gd name="connsiteX39" fmla="*/ 85925 w 346851"/>
                  <a:gd name="connsiteY39" fmla="*/ 303495 h 346851"/>
                  <a:gd name="connsiteX40" fmla="*/ 94596 w 346851"/>
                  <a:gd name="connsiteY40" fmla="*/ 301918 h 346851"/>
                  <a:gd name="connsiteX41" fmla="*/ 136376 w 346851"/>
                  <a:gd name="connsiteY41" fmla="*/ 319261 h 346851"/>
                  <a:gd name="connsiteX42" fmla="*/ 141105 w 346851"/>
                  <a:gd name="connsiteY42" fmla="*/ 326356 h 346851"/>
                  <a:gd name="connsiteX43" fmla="*/ 141105 w 346851"/>
                  <a:gd name="connsiteY43" fmla="*/ 338968 h 346851"/>
                  <a:gd name="connsiteX44" fmla="*/ 148988 w 346851"/>
                  <a:gd name="connsiteY44" fmla="*/ 346851 h 346851"/>
                  <a:gd name="connsiteX45" fmla="*/ 196286 w 346851"/>
                  <a:gd name="connsiteY45" fmla="*/ 346851 h 346851"/>
                  <a:gd name="connsiteX46" fmla="*/ 204169 w 346851"/>
                  <a:gd name="connsiteY46" fmla="*/ 338968 h 346851"/>
                  <a:gd name="connsiteX47" fmla="*/ 204169 w 346851"/>
                  <a:gd name="connsiteY47" fmla="*/ 327932 h 346851"/>
                  <a:gd name="connsiteX48" fmla="*/ 208899 w 346851"/>
                  <a:gd name="connsiteY48" fmla="*/ 320837 h 346851"/>
                  <a:gd name="connsiteX49" fmla="*/ 250679 w 346851"/>
                  <a:gd name="connsiteY49" fmla="*/ 303495 h 346851"/>
                  <a:gd name="connsiteX50" fmla="*/ 259350 w 346851"/>
                  <a:gd name="connsiteY50" fmla="*/ 305072 h 346851"/>
                  <a:gd name="connsiteX51" fmla="*/ 267233 w 346851"/>
                  <a:gd name="connsiteY51" fmla="*/ 312955 h 346851"/>
                  <a:gd name="connsiteX52" fmla="*/ 278269 w 346851"/>
                  <a:gd name="connsiteY52" fmla="*/ 312955 h 346851"/>
                  <a:gd name="connsiteX53" fmla="*/ 311378 w 346851"/>
                  <a:gd name="connsiteY53" fmla="*/ 279846 h 346851"/>
                  <a:gd name="connsiteX54" fmla="*/ 311378 w 346851"/>
                  <a:gd name="connsiteY54" fmla="*/ 268810 h 346851"/>
                  <a:gd name="connsiteX55" fmla="*/ 303495 w 346851"/>
                  <a:gd name="connsiteY55" fmla="*/ 260927 h 346851"/>
                  <a:gd name="connsiteX56" fmla="*/ 301918 w 346851"/>
                  <a:gd name="connsiteY56" fmla="*/ 252256 h 346851"/>
                  <a:gd name="connsiteX57" fmla="*/ 319261 w 346851"/>
                  <a:gd name="connsiteY57" fmla="*/ 210476 h 346851"/>
                  <a:gd name="connsiteX58" fmla="*/ 326356 w 346851"/>
                  <a:gd name="connsiteY58" fmla="*/ 205746 h 346851"/>
                  <a:gd name="connsiteX59" fmla="*/ 338968 w 346851"/>
                  <a:gd name="connsiteY59" fmla="*/ 205746 h 346851"/>
                  <a:gd name="connsiteX60" fmla="*/ 346851 w 346851"/>
                  <a:gd name="connsiteY60" fmla="*/ 197863 h 346851"/>
                  <a:gd name="connsiteX61" fmla="*/ 346851 w 346851"/>
                  <a:gd name="connsiteY61" fmla="*/ 150565 h 346851"/>
                  <a:gd name="connsiteX62" fmla="*/ 338968 w 346851"/>
                  <a:gd name="connsiteY62" fmla="*/ 142682 h 346851"/>
                  <a:gd name="connsiteX63" fmla="*/ 327932 w 346851"/>
                  <a:gd name="connsiteY63" fmla="*/ 142682 h 346851"/>
                  <a:gd name="connsiteX64" fmla="*/ 320837 w 346851"/>
                  <a:gd name="connsiteY64" fmla="*/ 137164 h 346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46851" h="346851">
                    <a:moveTo>
                      <a:pt x="320837" y="137164"/>
                    </a:moveTo>
                    <a:lnTo>
                      <a:pt x="303495" y="95384"/>
                    </a:lnTo>
                    <a:cubicBezTo>
                      <a:pt x="301918" y="92231"/>
                      <a:pt x="302707" y="89078"/>
                      <a:pt x="305072" y="86713"/>
                    </a:cubicBezTo>
                    <a:lnTo>
                      <a:pt x="312955" y="78830"/>
                    </a:lnTo>
                    <a:cubicBezTo>
                      <a:pt x="316108" y="75677"/>
                      <a:pt x="316108" y="70947"/>
                      <a:pt x="312955" y="67794"/>
                    </a:cubicBezTo>
                    <a:lnTo>
                      <a:pt x="279846" y="34685"/>
                    </a:lnTo>
                    <a:cubicBezTo>
                      <a:pt x="276693" y="31532"/>
                      <a:pt x="271963" y="31532"/>
                      <a:pt x="268810" y="34685"/>
                    </a:cubicBezTo>
                    <a:lnTo>
                      <a:pt x="260927" y="42568"/>
                    </a:lnTo>
                    <a:cubicBezTo>
                      <a:pt x="258562" y="44933"/>
                      <a:pt x="255409" y="45721"/>
                      <a:pt x="252256" y="44145"/>
                    </a:cubicBezTo>
                    <a:lnTo>
                      <a:pt x="210476" y="26802"/>
                    </a:lnTo>
                    <a:cubicBezTo>
                      <a:pt x="207322" y="25226"/>
                      <a:pt x="205746" y="22861"/>
                      <a:pt x="205746" y="19707"/>
                    </a:cubicBezTo>
                    <a:lnTo>
                      <a:pt x="205746" y="7883"/>
                    </a:lnTo>
                    <a:cubicBezTo>
                      <a:pt x="205746" y="3153"/>
                      <a:pt x="202593" y="0"/>
                      <a:pt x="197863" y="0"/>
                    </a:cubicBezTo>
                    <a:lnTo>
                      <a:pt x="150565" y="0"/>
                    </a:lnTo>
                    <a:cubicBezTo>
                      <a:pt x="145835" y="0"/>
                      <a:pt x="142682" y="3153"/>
                      <a:pt x="142682" y="7883"/>
                    </a:cubicBezTo>
                    <a:lnTo>
                      <a:pt x="142682" y="18919"/>
                    </a:lnTo>
                    <a:cubicBezTo>
                      <a:pt x="142682" y="22072"/>
                      <a:pt x="141105" y="25226"/>
                      <a:pt x="137952" y="26014"/>
                    </a:cubicBezTo>
                    <a:lnTo>
                      <a:pt x="96172" y="43356"/>
                    </a:lnTo>
                    <a:cubicBezTo>
                      <a:pt x="93019" y="44933"/>
                      <a:pt x="89866" y="44145"/>
                      <a:pt x="87501" y="41780"/>
                    </a:cubicBezTo>
                    <a:lnTo>
                      <a:pt x="79618" y="33897"/>
                    </a:lnTo>
                    <a:cubicBezTo>
                      <a:pt x="76465" y="30744"/>
                      <a:pt x="71735" y="30744"/>
                      <a:pt x="68582" y="33897"/>
                    </a:cubicBezTo>
                    <a:lnTo>
                      <a:pt x="35473" y="67005"/>
                    </a:lnTo>
                    <a:cubicBezTo>
                      <a:pt x="32320" y="70159"/>
                      <a:pt x="32320" y="74888"/>
                      <a:pt x="35473" y="78042"/>
                    </a:cubicBezTo>
                    <a:lnTo>
                      <a:pt x="43356" y="85925"/>
                    </a:lnTo>
                    <a:cubicBezTo>
                      <a:pt x="45721" y="88289"/>
                      <a:pt x="46510" y="91443"/>
                      <a:pt x="44933" y="94596"/>
                    </a:cubicBezTo>
                    <a:lnTo>
                      <a:pt x="27590" y="136376"/>
                    </a:lnTo>
                    <a:cubicBezTo>
                      <a:pt x="26014" y="139529"/>
                      <a:pt x="23649" y="141105"/>
                      <a:pt x="20496" y="141105"/>
                    </a:cubicBezTo>
                    <a:lnTo>
                      <a:pt x="7883" y="141105"/>
                    </a:lnTo>
                    <a:cubicBezTo>
                      <a:pt x="3153" y="141105"/>
                      <a:pt x="0" y="144259"/>
                      <a:pt x="0" y="148988"/>
                    </a:cubicBezTo>
                    <a:lnTo>
                      <a:pt x="0" y="196286"/>
                    </a:lnTo>
                    <a:cubicBezTo>
                      <a:pt x="0" y="201016"/>
                      <a:pt x="3153" y="204169"/>
                      <a:pt x="7883" y="204169"/>
                    </a:cubicBezTo>
                    <a:lnTo>
                      <a:pt x="18919" y="204169"/>
                    </a:lnTo>
                    <a:cubicBezTo>
                      <a:pt x="22072" y="204169"/>
                      <a:pt x="25226" y="205746"/>
                      <a:pt x="26014" y="208899"/>
                    </a:cubicBezTo>
                    <a:lnTo>
                      <a:pt x="43356" y="250679"/>
                    </a:lnTo>
                    <a:cubicBezTo>
                      <a:pt x="44933" y="253832"/>
                      <a:pt x="44145" y="256985"/>
                      <a:pt x="41780" y="259350"/>
                    </a:cubicBezTo>
                    <a:lnTo>
                      <a:pt x="33897" y="267233"/>
                    </a:lnTo>
                    <a:cubicBezTo>
                      <a:pt x="30744" y="270386"/>
                      <a:pt x="30744" y="275116"/>
                      <a:pt x="33897" y="278269"/>
                    </a:cubicBezTo>
                    <a:lnTo>
                      <a:pt x="67005" y="311378"/>
                    </a:lnTo>
                    <a:cubicBezTo>
                      <a:pt x="70159" y="314531"/>
                      <a:pt x="74888" y="314531"/>
                      <a:pt x="78042" y="311378"/>
                    </a:cubicBezTo>
                    <a:lnTo>
                      <a:pt x="85925" y="303495"/>
                    </a:lnTo>
                    <a:cubicBezTo>
                      <a:pt x="88289" y="301130"/>
                      <a:pt x="91443" y="300342"/>
                      <a:pt x="94596" y="301918"/>
                    </a:cubicBezTo>
                    <a:lnTo>
                      <a:pt x="136376" y="319261"/>
                    </a:lnTo>
                    <a:cubicBezTo>
                      <a:pt x="139529" y="320837"/>
                      <a:pt x="141105" y="323202"/>
                      <a:pt x="141105" y="326356"/>
                    </a:cubicBezTo>
                    <a:lnTo>
                      <a:pt x="141105" y="338968"/>
                    </a:lnTo>
                    <a:cubicBezTo>
                      <a:pt x="141105" y="343698"/>
                      <a:pt x="144259" y="346851"/>
                      <a:pt x="148988" y="346851"/>
                    </a:cubicBezTo>
                    <a:lnTo>
                      <a:pt x="196286" y="346851"/>
                    </a:lnTo>
                    <a:cubicBezTo>
                      <a:pt x="201016" y="346851"/>
                      <a:pt x="204169" y="343698"/>
                      <a:pt x="204169" y="338968"/>
                    </a:cubicBezTo>
                    <a:lnTo>
                      <a:pt x="204169" y="327932"/>
                    </a:lnTo>
                    <a:cubicBezTo>
                      <a:pt x="204169" y="324779"/>
                      <a:pt x="205746" y="321626"/>
                      <a:pt x="208899" y="320837"/>
                    </a:cubicBezTo>
                    <a:lnTo>
                      <a:pt x="250679" y="303495"/>
                    </a:lnTo>
                    <a:cubicBezTo>
                      <a:pt x="253832" y="301918"/>
                      <a:pt x="256985" y="302707"/>
                      <a:pt x="259350" y="305072"/>
                    </a:cubicBezTo>
                    <a:lnTo>
                      <a:pt x="267233" y="312955"/>
                    </a:lnTo>
                    <a:cubicBezTo>
                      <a:pt x="270386" y="316108"/>
                      <a:pt x="275116" y="316108"/>
                      <a:pt x="278269" y="312955"/>
                    </a:cubicBezTo>
                    <a:lnTo>
                      <a:pt x="311378" y="279846"/>
                    </a:lnTo>
                    <a:cubicBezTo>
                      <a:pt x="314531" y="276693"/>
                      <a:pt x="314531" y="271963"/>
                      <a:pt x="311378" y="268810"/>
                    </a:cubicBezTo>
                    <a:lnTo>
                      <a:pt x="303495" y="260927"/>
                    </a:lnTo>
                    <a:cubicBezTo>
                      <a:pt x="301130" y="258562"/>
                      <a:pt x="300342" y="255409"/>
                      <a:pt x="301918" y="252256"/>
                    </a:cubicBezTo>
                    <a:lnTo>
                      <a:pt x="319261" y="210476"/>
                    </a:lnTo>
                    <a:cubicBezTo>
                      <a:pt x="320837" y="207322"/>
                      <a:pt x="323202" y="205746"/>
                      <a:pt x="326356" y="205746"/>
                    </a:cubicBezTo>
                    <a:lnTo>
                      <a:pt x="338968" y="205746"/>
                    </a:lnTo>
                    <a:cubicBezTo>
                      <a:pt x="343698" y="205746"/>
                      <a:pt x="346851" y="202593"/>
                      <a:pt x="346851" y="197863"/>
                    </a:cubicBezTo>
                    <a:lnTo>
                      <a:pt x="346851" y="150565"/>
                    </a:lnTo>
                    <a:cubicBezTo>
                      <a:pt x="346851" y="145835"/>
                      <a:pt x="343698" y="142682"/>
                      <a:pt x="338968" y="142682"/>
                    </a:cubicBezTo>
                    <a:lnTo>
                      <a:pt x="327932" y="142682"/>
                    </a:lnTo>
                    <a:cubicBezTo>
                      <a:pt x="324779" y="141894"/>
                      <a:pt x="321626" y="140317"/>
                      <a:pt x="320837" y="137164"/>
                    </a:cubicBezTo>
                    <a:close/>
                  </a:path>
                </a:pathLst>
              </a:custGeom>
              <a:noFill/>
              <a:ln w="15478"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151E"/>
                  </a:solidFill>
                  <a:effectLst/>
                  <a:uLnTx/>
                  <a:uFillTx/>
                  <a:latin typeface="Calibri" panose="020F0502020204030204"/>
                  <a:ea typeface="+mn-ea"/>
                  <a:cs typeface="+mn-cs"/>
                </a:endParaRPr>
              </a:p>
            </p:txBody>
          </p:sp>
          <p:sp>
            <p:nvSpPr>
              <p:cNvPr id="30" name="Forma livre: Forma 262">
                <a:extLst>
                  <a:ext uri="{FF2B5EF4-FFF2-40B4-BE49-F238E27FC236}">
                    <a16:creationId xmlns:a16="http://schemas.microsoft.com/office/drawing/2014/main" id="{410DCE13-F3D0-794C-BF00-D74E35B7EB79}"/>
                  </a:ext>
                </a:extLst>
              </p:cNvPr>
              <p:cNvSpPr/>
              <p:nvPr/>
            </p:nvSpPr>
            <p:spPr>
              <a:xfrm>
                <a:off x="10989137" y="2335267"/>
                <a:ext cx="189191" cy="189191"/>
              </a:xfrm>
              <a:custGeom>
                <a:avLst/>
                <a:gdLst>
                  <a:gd name="connsiteX0" fmla="*/ 189192 w 189191"/>
                  <a:gd name="connsiteY0" fmla="*/ 94596 h 189191"/>
                  <a:gd name="connsiteX1" fmla="*/ 94596 w 189191"/>
                  <a:gd name="connsiteY1" fmla="*/ 189192 h 189191"/>
                  <a:gd name="connsiteX2" fmla="*/ 0 w 189191"/>
                  <a:gd name="connsiteY2" fmla="*/ 94596 h 189191"/>
                  <a:gd name="connsiteX3" fmla="*/ 94596 w 189191"/>
                  <a:gd name="connsiteY3" fmla="*/ 0 h 189191"/>
                  <a:gd name="connsiteX4" fmla="*/ 189192 w 189191"/>
                  <a:gd name="connsiteY4" fmla="*/ 94596 h 18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191" h="189191">
                    <a:moveTo>
                      <a:pt x="189192" y="94596"/>
                    </a:moveTo>
                    <a:cubicBezTo>
                      <a:pt x="189192" y="146840"/>
                      <a:pt x="146840" y="189192"/>
                      <a:pt x="94596" y="189192"/>
                    </a:cubicBezTo>
                    <a:cubicBezTo>
                      <a:pt x="42352" y="189192"/>
                      <a:pt x="0" y="146840"/>
                      <a:pt x="0" y="94596"/>
                    </a:cubicBezTo>
                    <a:cubicBezTo>
                      <a:pt x="0" y="42352"/>
                      <a:pt x="42352" y="0"/>
                      <a:pt x="94596" y="0"/>
                    </a:cubicBezTo>
                    <a:cubicBezTo>
                      <a:pt x="146840" y="0"/>
                      <a:pt x="189192" y="42352"/>
                      <a:pt x="189192" y="94596"/>
                    </a:cubicBezTo>
                    <a:close/>
                  </a:path>
                </a:pathLst>
              </a:custGeom>
              <a:noFill/>
              <a:ln w="15478"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151E"/>
                  </a:solidFill>
                  <a:effectLst/>
                  <a:uLnTx/>
                  <a:uFillTx/>
                  <a:latin typeface="Calibri" panose="020F0502020204030204"/>
                  <a:ea typeface="+mn-ea"/>
                  <a:cs typeface="+mn-cs"/>
                </a:endParaRPr>
              </a:p>
            </p:txBody>
          </p:sp>
        </p:grpSp>
      </p:grpSp>
      <p:pic>
        <p:nvPicPr>
          <p:cNvPr id="52" name="mt_icon" descr="Labirinto com preenchimento sólido">
            <a:extLst>
              <a:ext uri="{FF2B5EF4-FFF2-40B4-BE49-F238E27FC236}">
                <a16:creationId xmlns:a16="http://schemas.microsoft.com/office/drawing/2014/main" id="{994C34B9-0143-471A-AB7D-8FFC52C341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33506" y="1975432"/>
            <a:ext cx="540000" cy="540000"/>
          </a:xfrm>
          <a:prstGeom prst="rect">
            <a:avLst/>
          </a:prstGeom>
        </p:spPr>
      </p:pic>
      <p:sp>
        <p:nvSpPr>
          <p:cNvPr id="37" name="Google Shape;1947;p23">
            <a:extLst>
              <a:ext uri="{FF2B5EF4-FFF2-40B4-BE49-F238E27FC236}">
                <a16:creationId xmlns:a16="http://schemas.microsoft.com/office/drawing/2014/main" id="{801E5268-D321-364C-BB63-ED34E8D1C07C}"/>
              </a:ext>
            </a:extLst>
          </p:cNvPr>
          <p:cNvSpPr>
            <a:spLocks noChangeAspect="1"/>
          </p:cNvSpPr>
          <p:nvPr/>
        </p:nvSpPr>
        <p:spPr>
          <a:xfrm>
            <a:off x="8083598" y="2060868"/>
            <a:ext cx="403921" cy="396849"/>
          </a:xfrm>
          <a:custGeom>
            <a:avLst/>
            <a:gdLst/>
            <a:ahLst/>
            <a:cxnLst/>
            <a:rect l="l" t="t" r="r" b="b"/>
            <a:pathLst>
              <a:path w="736641" h="723747" extrusionOk="0">
                <a:moveTo>
                  <a:pt x="462306" y="708511"/>
                </a:moveTo>
                <a:cubicBezTo>
                  <a:pt x="462306" y="717399"/>
                  <a:pt x="455955" y="723747"/>
                  <a:pt x="447065" y="723747"/>
                </a:cubicBezTo>
                <a:lnTo>
                  <a:pt x="64773" y="723747"/>
                </a:lnTo>
                <a:cubicBezTo>
                  <a:pt x="29211" y="723747"/>
                  <a:pt x="0" y="694543"/>
                  <a:pt x="0" y="658991"/>
                </a:cubicBezTo>
                <a:lnTo>
                  <a:pt x="0" y="68566"/>
                </a:lnTo>
                <a:cubicBezTo>
                  <a:pt x="0" y="33013"/>
                  <a:pt x="29211" y="3810"/>
                  <a:pt x="64773" y="3810"/>
                </a:cubicBezTo>
                <a:lnTo>
                  <a:pt x="160029" y="3810"/>
                </a:lnTo>
                <a:cubicBezTo>
                  <a:pt x="168919" y="3810"/>
                  <a:pt x="175270" y="10158"/>
                  <a:pt x="175270" y="19046"/>
                </a:cubicBezTo>
                <a:cubicBezTo>
                  <a:pt x="175270" y="27933"/>
                  <a:pt x="168919" y="34282"/>
                  <a:pt x="160029" y="34282"/>
                </a:cubicBezTo>
                <a:lnTo>
                  <a:pt x="64773" y="34282"/>
                </a:lnTo>
                <a:cubicBezTo>
                  <a:pt x="45722" y="34282"/>
                  <a:pt x="30481" y="49520"/>
                  <a:pt x="30481" y="68566"/>
                </a:cubicBezTo>
                <a:lnTo>
                  <a:pt x="30481" y="658991"/>
                </a:lnTo>
                <a:cubicBezTo>
                  <a:pt x="30481" y="678037"/>
                  <a:pt x="45722" y="693274"/>
                  <a:pt x="64773" y="693274"/>
                </a:cubicBezTo>
                <a:lnTo>
                  <a:pt x="447065" y="693274"/>
                </a:lnTo>
                <a:cubicBezTo>
                  <a:pt x="455955" y="693274"/>
                  <a:pt x="462306" y="699622"/>
                  <a:pt x="462306" y="708511"/>
                </a:cubicBezTo>
                <a:close/>
                <a:moveTo>
                  <a:pt x="673137" y="2539"/>
                </a:moveTo>
                <a:lnTo>
                  <a:pt x="304817" y="2539"/>
                </a:lnTo>
                <a:cubicBezTo>
                  <a:pt x="295927" y="2539"/>
                  <a:pt x="289576" y="8888"/>
                  <a:pt x="289576" y="17777"/>
                </a:cubicBezTo>
                <a:cubicBezTo>
                  <a:pt x="289576" y="26664"/>
                  <a:pt x="295927" y="33013"/>
                  <a:pt x="304817" y="33013"/>
                </a:cubicBezTo>
                <a:lnTo>
                  <a:pt x="673137" y="33013"/>
                </a:lnTo>
                <a:cubicBezTo>
                  <a:pt x="692188" y="33013"/>
                  <a:pt x="707430" y="48250"/>
                  <a:pt x="707430" y="67296"/>
                </a:cubicBezTo>
                <a:lnTo>
                  <a:pt x="707430" y="657722"/>
                </a:lnTo>
                <a:cubicBezTo>
                  <a:pt x="707430" y="676768"/>
                  <a:pt x="692188" y="692004"/>
                  <a:pt x="673137" y="692004"/>
                </a:cubicBezTo>
                <a:lnTo>
                  <a:pt x="595663" y="692004"/>
                </a:lnTo>
                <a:cubicBezTo>
                  <a:pt x="586773" y="692004"/>
                  <a:pt x="580423" y="698353"/>
                  <a:pt x="580423" y="707240"/>
                </a:cubicBezTo>
                <a:cubicBezTo>
                  <a:pt x="580423" y="716129"/>
                  <a:pt x="586773" y="722478"/>
                  <a:pt x="595663" y="722478"/>
                </a:cubicBezTo>
                <a:lnTo>
                  <a:pt x="673137" y="722478"/>
                </a:lnTo>
                <a:cubicBezTo>
                  <a:pt x="708700" y="722478"/>
                  <a:pt x="737912" y="693274"/>
                  <a:pt x="737912" y="657722"/>
                </a:cubicBezTo>
                <a:lnTo>
                  <a:pt x="737912" y="67296"/>
                </a:lnTo>
                <a:cubicBezTo>
                  <a:pt x="739182" y="31743"/>
                  <a:pt x="709970" y="2539"/>
                  <a:pt x="673137" y="2539"/>
                </a:cubicBezTo>
                <a:close/>
                <a:moveTo>
                  <a:pt x="585504" y="661530"/>
                </a:moveTo>
                <a:cubicBezTo>
                  <a:pt x="585504" y="666610"/>
                  <a:pt x="582963" y="672958"/>
                  <a:pt x="579153" y="676768"/>
                </a:cubicBezTo>
                <a:lnTo>
                  <a:pt x="538510" y="717399"/>
                </a:lnTo>
                <a:cubicBezTo>
                  <a:pt x="534701" y="721209"/>
                  <a:pt x="529620" y="723747"/>
                  <a:pt x="523270" y="723747"/>
                </a:cubicBezTo>
                <a:cubicBezTo>
                  <a:pt x="523270" y="723747"/>
                  <a:pt x="523270" y="723747"/>
                  <a:pt x="523270" y="723747"/>
                </a:cubicBezTo>
                <a:cubicBezTo>
                  <a:pt x="518189" y="723747"/>
                  <a:pt x="511839" y="721209"/>
                  <a:pt x="508028" y="717399"/>
                </a:cubicBezTo>
                <a:lnTo>
                  <a:pt x="467386" y="676768"/>
                </a:lnTo>
                <a:cubicBezTo>
                  <a:pt x="458496" y="667879"/>
                  <a:pt x="458496" y="655182"/>
                  <a:pt x="467386" y="646294"/>
                </a:cubicBezTo>
                <a:cubicBezTo>
                  <a:pt x="469926" y="643754"/>
                  <a:pt x="473737" y="641215"/>
                  <a:pt x="477547" y="641215"/>
                </a:cubicBezTo>
                <a:lnTo>
                  <a:pt x="506758" y="641215"/>
                </a:lnTo>
                <a:lnTo>
                  <a:pt x="506758" y="544716"/>
                </a:lnTo>
                <a:lnTo>
                  <a:pt x="445796" y="544716"/>
                </a:lnTo>
                <a:lnTo>
                  <a:pt x="445796" y="598044"/>
                </a:lnTo>
                <a:cubicBezTo>
                  <a:pt x="445796" y="606933"/>
                  <a:pt x="439445" y="613281"/>
                  <a:pt x="430554" y="613281"/>
                </a:cubicBezTo>
                <a:lnTo>
                  <a:pt x="194321" y="613281"/>
                </a:lnTo>
                <a:cubicBezTo>
                  <a:pt x="185430" y="613281"/>
                  <a:pt x="179080" y="606933"/>
                  <a:pt x="179080" y="598044"/>
                </a:cubicBezTo>
                <a:lnTo>
                  <a:pt x="179080" y="285690"/>
                </a:lnTo>
                <a:cubicBezTo>
                  <a:pt x="179080" y="276802"/>
                  <a:pt x="185430" y="270454"/>
                  <a:pt x="194321" y="270454"/>
                </a:cubicBezTo>
                <a:lnTo>
                  <a:pt x="433095" y="270454"/>
                </a:lnTo>
                <a:lnTo>
                  <a:pt x="433095" y="195539"/>
                </a:lnTo>
                <a:lnTo>
                  <a:pt x="229883" y="195539"/>
                </a:lnTo>
                <a:cubicBezTo>
                  <a:pt x="220992" y="195539"/>
                  <a:pt x="214642" y="189190"/>
                  <a:pt x="214642" y="180301"/>
                </a:cubicBezTo>
                <a:lnTo>
                  <a:pt x="214642" y="82533"/>
                </a:lnTo>
                <a:lnTo>
                  <a:pt x="185430" y="82533"/>
                </a:lnTo>
                <a:cubicBezTo>
                  <a:pt x="181620" y="82533"/>
                  <a:pt x="177810" y="81263"/>
                  <a:pt x="175270" y="77453"/>
                </a:cubicBezTo>
                <a:cubicBezTo>
                  <a:pt x="167650" y="69835"/>
                  <a:pt x="167650" y="55869"/>
                  <a:pt x="175270" y="46979"/>
                </a:cubicBezTo>
                <a:lnTo>
                  <a:pt x="215912" y="6349"/>
                </a:lnTo>
                <a:cubicBezTo>
                  <a:pt x="219722" y="2539"/>
                  <a:pt x="224803" y="0"/>
                  <a:pt x="231153" y="0"/>
                </a:cubicBezTo>
                <a:cubicBezTo>
                  <a:pt x="231153" y="0"/>
                  <a:pt x="231153" y="0"/>
                  <a:pt x="231153" y="0"/>
                </a:cubicBezTo>
                <a:cubicBezTo>
                  <a:pt x="236233" y="0"/>
                  <a:pt x="242583" y="2539"/>
                  <a:pt x="246393" y="6349"/>
                </a:cubicBezTo>
                <a:lnTo>
                  <a:pt x="287036" y="46979"/>
                </a:lnTo>
                <a:cubicBezTo>
                  <a:pt x="295927" y="55869"/>
                  <a:pt x="295927" y="68566"/>
                  <a:pt x="287036" y="77453"/>
                </a:cubicBezTo>
                <a:cubicBezTo>
                  <a:pt x="284496" y="79994"/>
                  <a:pt x="280686" y="82533"/>
                  <a:pt x="276876" y="82533"/>
                </a:cubicBezTo>
                <a:lnTo>
                  <a:pt x="247664" y="82533"/>
                </a:lnTo>
                <a:lnTo>
                  <a:pt x="247664" y="165065"/>
                </a:lnTo>
                <a:lnTo>
                  <a:pt x="450875" y="165065"/>
                </a:lnTo>
                <a:cubicBezTo>
                  <a:pt x="459766" y="165065"/>
                  <a:pt x="466117" y="171414"/>
                  <a:pt x="466117" y="180301"/>
                </a:cubicBezTo>
                <a:lnTo>
                  <a:pt x="466117" y="270454"/>
                </a:lnTo>
                <a:lnTo>
                  <a:pt x="560102" y="270454"/>
                </a:lnTo>
                <a:cubicBezTo>
                  <a:pt x="568992" y="270454"/>
                  <a:pt x="575342" y="276802"/>
                  <a:pt x="575342" y="285690"/>
                </a:cubicBezTo>
                <a:lnTo>
                  <a:pt x="575342" y="369492"/>
                </a:lnTo>
                <a:cubicBezTo>
                  <a:pt x="575342" y="378381"/>
                  <a:pt x="568992" y="384730"/>
                  <a:pt x="560102" y="384730"/>
                </a:cubicBezTo>
                <a:lnTo>
                  <a:pt x="450875" y="384730"/>
                </a:lnTo>
                <a:cubicBezTo>
                  <a:pt x="441985" y="384730"/>
                  <a:pt x="435634" y="378381"/>
                  <a:pt x="435634" y="369492"/>
                </a:cubicBezTo>
                <a:lnTo>
                  <a:pt x="435634" y="300926"/>
                </a:lnTo>
                <a:lnTo>
                  <a:pt x="212102" y="300926"/>
                </a:lnTo>
                <a:lnTo>
                  <a:pt x="212102" y="582807"/>
                </a:lnTo>
                <a:lnTo>
                  <a:pt x="417853" y="582807"/>
                </a:lnTo>
                <a:lnTo>
                  <a:pt x="417853" y="544716"/>
                </a:lnTo>
                <a:lnTo>
                  <a:pt x="309897" y="544716"/>
                </a:lnTo>
                <a:cubicBezTo>
                  <a:pt x="301007" y="544716"/>
                  <a:pt x="294657" y="538367"/>
                  <a:pt x="294657" y="529478"/>
                </a:cubicBezTo>
                <a:lnTo>
                  <a:pt x="294657" y="427899"/>
                </a:lnTo>
                <a:cubicBezTo>
                  <a:pt x="294657" y="419012"/>
                  <a:pt x="301007" y="412663"/>
                  <a:pt x="309897" y="412663"/>
                </a:cubicBezTo>
                <a:lnTo>
                  <a:pt x="433095" y="412663"/>
                </a:lnTo>
                <a:cubicBezTo>
                  <a:pt x="441985" y="412663"/>
                  <a:pt x="448335" y="419012"/>
                  <a:pt x="448335" y="427899"/>
                </a:cubicBezTo>
                <a:lnTo>
                  <a:pt x="448335" y="514242"/>
                </a:lnTo>
                <a:lnTo>
                  <a:pt x="524540" y="514242"/>
                </a:lnTo>
                <a:cubicBezTo>
                  <a:pt x="533429" y="514242"/>
                  <a:pt x="539780" y="520590"/>
                  <a:pt x="539780" y="529478"/>
                </a:cubicBezTo>
                <a:lnTo>
                  <a:pt x="539780" y="641215"/>
                </a:lnTo>
                <a:lnTo>
                  <a:pt x="568992" y="641215"/>
                </a:lnTo>
                <a:lnTo>
                  <a:pt x="568992" y="641215"/>
                </a:lnTo>
                <a:cubicBezTo>
                  <a:pt x="572803" y="641215"/>
                  <a:pt x="576612" y="642484"/>
                  <a:pt x="579153" y="646294"/>
                </a:cubicBezTo>
                <a:cubicBezTo>
                  <a:pt x="582963" y="650102"/>
                  <a:pt x="585504" y="655182"/>
                  <a:pt x="585504" y="661530"/>
                </a:cubicBezTo>
                <a:close/>
                <a:moveTo>
                  <a:pt x="466117" y="354256"/>
                </a:moveTo>
                <a:lnTo>
                  <a:pt x="544860" y="354256"/>
                </a:lnTo>
                <a:lnTo>
                  <a:pt x="544860" y="300926"/>
                </a:lnTo>
                <a:lnTo>
                  <a:pt x="466117" y="300926"/>
                </a:lnTo>
                <a:lnTo>
                  <a:pt x="466117" y="354256"/>
                </a:lnTo>
                <a:close/>
                <a:moveTo>
                  <a:pt x="215912" y="53328"/>
                </a:moveTo>
                <a:lnTo>
                  <a:pt x="248934" y="53328"/>
                </a:lnTo>
                <a:lnTo>
                  <a:pt x="232423" y="36823"/>
                </a:lnTo>
                <a:lnTo>
                  <a:pt x="215912" y="53328"/>
                </a:lnTo>
                <a:close/>
                <a:moveTo>
                  <a:pt x="417853" y="444406"/>
                </a:moveTo>
                <a:lnTo>
                  <a:pt x="325138" y="444406"/>
                </a:lnTo>
                <a:lnTo>
                  <a:pt x="325138" y="515511"/>
                </a:lnTo>
                <a:lnTo>
                  <a:pt x="417853" y="515511"/>
                </a:lnTo>
                <a:lnTo>
                  <a:pt x="417853" y="444406"/>
                </a:lnTo>
                <a:close/>
                <a:moveTo>
                  <a:pt x="539780" y="672958"/>
                </a:moveTo>
                <a:lnTo>
                  <a:pt x="506758" y="672958"/>
                </a:lnTo>
                <a:lnTo>
                  <a:pt x="523270" y="689465"/>
                </a:lnTo>
                <a:lnTo>
                  <a:pt x="539780" y="672958"/>
                </a:lnTo>
                <a:close/>
              </a:path>
            </a:pathLst>
          </a:custGeom>
          <a:solidFill>
            <a:schemeClr val="tx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00151E"/>
              </a:solidFill>
              <a:effectLst/>
              <a:uLnTx/>
              <a:uFillTx/>
              <a:latin typeface="Calibri"/>
              <a:ea typeface="Calibri"/>
              <a:cs typeface="Calibri"/>
              <a:sym typeface="Calibri"/>
            </a:endParaRPr>
          </a:p>
        </p:txBody>
      </p:sp>
      <p:grpSp>
        <p:nvGrpSpPr>
          <p:cNvPr id="38" name="Google Shape;632;p15">
            <a:extLst>
              <a:ext uri="{FF2B5EF4-FFF2-40B4-BE49-F238E27FC236}">
                <a16:creationId xmlns:a16="http://schemas.microsoft.com/office/drawing/2014/main" id="{F5219A64-C5A0-054F-969B-0F7FA44A9C85}"/>
              </a:ext>
            </a:extLst>
          </p:cNvPr>
          <p:cNvGrpSpPr>
            <a:grpSpLocks noChangeAspect="1"/>
          </p:cNvGrpSpPr>
          <p:nvPr/>
        </p:nvGrpSpPr>
        <p:grpSpPr>
          <a:xfrm>
            <a:off x="10323188" y="2015821"/>
            <a:ext cx="344811" cy="508231"/>
            <a:chOff x="5323744" y="10917006"/>
            <a:chExt cx="211648" cy="311957"/>
          </a:xfrm>
          <a:solidFill>
            <a:schemeClr val="tx1"/>
          </a:solidFill>
        </p:grpSpPr>
        <p:sp>
          <p:nvSpPr>
            <p:cNvPr id="39" name="Google Shape;633;p15">
              <a:extLst>
                <a:ext uri="{FF2B5EF4-FFF2-40B4-BE49-F238E27FC236}">
                  <a16:creationId xmlns:a16="http://schemas.microsoft.com/office/drawing/2014/main" id="{59746C17-D766-464E-8762-04D313537F5C}"/>
                </a:ext>
              </a:extLst>
            </p:cNvPr>
            <p:cNvSpPr/>
            <p:nvPr/>
          </p:nvSpPr>
          <p:spPr>
            <a:xfrm>
              <a:off x="5323744" y="10917006"/>
              <a:ext cx="211648" cy="243395"/>
            </a:xfrm>
            <a:custGeom>
              <a:avLst/>
              <a:gdLst/>
              <a:ahLst/>
              <a:cxnLst/>
              <a:rect l="l" t="t" r="r" b="b"/>
              <a:pathLst>
                <a:path w="211647" h="243394" extrusionOk="0">
                  <a:moveTo>
                    <a:pt x="176734" y="24117"/>
                  </a:moveTo>
                  <a:cubicBezTo>
                    <a:pt x="151336" y="3480"/>
                    <a:pt x="117473" y="-4456"/>
                    <a:pt x="85197" y="2423"/>
                  </a:cubicBezTo>
                  <a:cubicBezTo>
                    <a:pt x="44455" y="10889"/>
                    <a:pt x="11649" y="43694"/>
                    <a:pt x="2654" y="84436"/>
                  </a:cubicBezTo>
                  <a:cubicBezTo>
                    <a:pt x="-6341" y="124650"/>
                    <a:pt x="7945" y="165921"/>
                    <a:pt x="39163" y="191847"/>
                  </a:cubicBezTo>
                  <a:cubicBezTo>
                    <a:pt x="52920" y="203488"/>
                    <a:pt x="60857" y="219361"/>
                    <a:pt x="60857" y="236293"/>
                  </a:cubicBezTo>
                  <a:lnTo>
                    <a:pt x="60857" y="241056"/>
                  </a:lnTo>
                  <a:cubicBezTo>
                    <a:pt x="60857" y="244759"/>
                    <a:pt x="63503" y="247405"/>
                    <a:pt x="67207" y="247405"/>
                  </a:cubicBezTo>
                  <a:lnTo>
                    <a:pt x="148691" y="247405"/>
                  </a:lnTo>
                  <a:cubicBezTo>
                    <a:pt x="152395" y="247405"/>
                    <a:pt x="155041" y="244759"/>
                    <a:pt x="155041" y="241056"/>
                  </a:cubicBezTo>
                  <a:lnTo>
                    <a:pt x="155041" y="236293"/>
                  </a:lnTo>
                  <a:cubicBezTo>
                    <a:pt x="155041" y="219891"/>
                    <a:pt x="162977" y="203488"/>
                    <a:pt x="177263" y="191318"/>
                  </a:cubicBezTo>
                  <a:cubicBezTo>
                    <a:pt x="202132" y="170683"/>
                    <a:pt x="215889" y="140523"/>
                    <a:pt x="215889" y="108246"/>
                  </a:cubicBezTo>
                  <a:cubicBezTo>
                    <a:pt x="216947" y="75441"/>
                    <a:pt x="202661" y="44752"/>
                    <a:pt x="176734" y="24117"/>
                  </a:cubicBezTo>
                  <a:close/>
                  <a:moveTo>
                    <a:pt x="169856" y="181265"/>
                  </a:moveTo>
                  <a:cubicBezTo>
                    <a:pt x="152924" y="195023"/>
                    <a:pt x="143400" y="214600"/>
                    <a:pt x="142871" y="234177"/>
                  </a:cubicBezTo>
                  <a:lnTo>
                    <a:pt x="74085" y="234177"/>
                  </a:lnTo>
                  <a:cubicBezTo>
                    <a:pt x="73556" y="214070"/>
                    <a:pt x="64032" y="195023"/>
                    <a:pt x="47629" y="181265"/>
                  </a:cubicBezTo>
                  <a:cubicBezTo>
                    <a:pt x="20115" y="158513"/>
                    <a:pt x="7416" y="122004"/>
                    <a:pt x="15353" y="86553"/>
                  </a:cubicBezTo>
                  <a:cubicBezTo>
                    <a:pt x="23290" y="51101"/>
                    <a:pt x="52391" y="22000"/>
                    <a:pt x="87842" y="14592"/>
                  </a:cubicBezTo>
                  <a:cubicBezTo>
                    <a:pt x="116944" y="8243"/>
                    <a:pt x="146575" y="15650"/>
                    <a:pt x="168798" y="33641"/>
                  </a:cubicBezTo>
                  <a:cubicBezTo>
                    <a:pt x="191020" y="51631"/>
                    <a:pt x="204248" y="79145"/>
                    <a:pt x="204248" y="107718"/>
                  </a:cubicBezTo>
                  <a:cubicBezTo>
                    <a:pt x="204248" y="136290"/>
                    <a:pt x="191550" y="163275"/>
                    <a:pt x="169856" y="181265"/>
                  </a:cubicBezTo>
                  <a:close/>
                </a:path>
              </a:pathLst>
            </a:custGeom>
            <a:grp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FFFFFF"/>
                </a:solidFill>
                <a:effectLst/>
                <a:uLnTx/>
                <a:uFillTx/>
                <a:latin typeface="Calibri"/>
                <a:ea typeface="Calibri"/>
                <a:cs typeface="Calibri"/>
                <a:sym typeface="Calibri"/>
              </a:endParaRPr>
            </a:p>
          </p:txBody>
        </p:sp>
        <p:sp>
          <p:nvSpPr>
            <p:cNvPr id="40" name="Google Shape;634;p15">
              <a:extLst>
                <a:ext uri="{FF2B5EF4-FFF2-40B4-BE49-F238E27FC236}">
                  <a16:creationId xmlns:a16="http://schemas.microsoft.com/office/drawing/2014/main" id="{13F5EC6B-D5CB-954D-AAAF-9260B519BA43}"/>
                </a:ext>
              </a:extLst>
            </p:cNvPr>
            <p:cNvSpPr/>
            <p:nvPr/>
          </p:nvSpPr>
          <p:spPr>
            <a:xfrm>
              <a:off x="5385130" y="11174464"/>
              <a:ext cx="89950" cy="10582"/>
            </a:xfrm>
            <a:custGeom>
              <a:avLst/>
              <a:gdLst/>
              <a:ahLst/>
              <a:cxnLst/>
              <a:rect l="l" t="t" r="r" b="b"/>
              <a:pathLst>
                <a:path w="89950" h="10582" extrusionOk="0">
                  <a:moveTo>
                    <a:pt x="87834" y="0"/>
                  </a:moveTo>
                  <a:lnTo>
                    <a:pt x="6349" y="0"/>
                  </a:lnTo>
                  <a:cubicBezTo>
                    <a:pt x="2646" y="0"/>
                    <a:pt x="0" y="2646"/>
                    <a:pt x="0" y="6350"/>
                  </a:cubicBezTo>
                  <a:cubicBezTo>
                    <a:pt x="0" y="10054"/>
                    <a:pt x="2646" y="12700"/>
                    <a:pt x="6349" y="12700"/>
                  </a:cubicBezTo>
                  <a:lnTo>
                    <a:pt x="87834" y="12700"/>
                  </a:lnTo>
                  <a:cubicBezTo>
                    <a:pt x="91538" y="12700"/>
                    <a:pt x="94183" y="10054"/>
                    <a:pt x="94183" y="6350"/>
                  </a:cubicBezTo>
                  <a:cubicBezTo>
                    <a:pt x="94712" y="2646"/>
                    <a:pt x="91538" y="0"/>
                    <a:pt x="87834" y="0"/>
                  </a:cubicBezTo>
                  <a:close/>
                </a:path>
              </a:pathLst>
            </a:custGeom>
            <a:grp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FFFFFF"/>
                </a:solidFill>
                <a:effectLst/>
                <a:uLnTx/>
                <a:uFillTx/>
                <a:latin typeface="Calibri"/>
                <a:ea typeface="Calibri"/>
                <a:cs typeface="Calibri"/>
                <a:sym typeface="Calibri"/>
              </a:endParaRPr>
            </a:p>
          </p:txBody>
        </p:sp>
        <p:sp>
          <p:nvSpPr>
            <p:cNvPr id="41" name="Google Shape;635;p15">
              <a:extLst>
                <a:ext uri="{FF2B5EF4-FFF2-40B4-BE49-F238E27FC236}">
                  <a16:creationId xmlns:a16="http://schemas.microsoft.com/office/drawing/2014/main" id="{9DBAE878-E826-AD48-B4EA-A7B5E8D1981D}"/>
                </a:ext>
              </a:extLst>
            </p:cNvPr>
            <p:cNvSpPr/>
            <p:nvPr/>
          </p:nvSpPr>
          <p:spPr>
            <a:xfrm>
              <a:off x="5385130" y="11196158"/>
              <a:ext cx="89950" cy="10582"/>
            </a:xfrm>
            <a:custGeom>
              <a:avLst/>
              <a:gdLst/>
              <a:ahLst/>
              <a:cxnLst/>
              <a:rect l="l" t="t" r="r" b="b"/>
              <a:pathLst>
                <a:path w="89950" h="10582" extrusionOk="0">
                  <a:moveTo>
                    <a:pt x="87834" y="0"/>
                  </a:moveTo>
                  <a:lnTo>
                    <a:pt x="6349" y="0"/>
                  </a:lnTo>
                  <a:cubicBezTo>
                    <a:pt x="2646" y="0"/>
                    <a:pt x="0" y="2646"/>
                    <a:pt x="0" y="6349"/>
                  </a:cubicBezTo>
                  <a:cubicBezTo>
                    <a:pt x="0" y="10053"/>
                    <a:pt x="2646" y="12698"/>
                    <a:pt x="6349" y="12698"/>
                  </a:cubicBezTo>
                  <a:lnTo>
                    <a:pt x="87834" y="12698"/>
                  </a:lnTo>
                  <a:cubicBezTo>
                    <a:pt x="91538" y="12698"/>
                    <a:pt x="94183" y="10053"/>
                    <a:pt x="94183" y="6349"/>
                  </a:cubicBezTo>
                  <a:cubicBezTo>
                    <a:pt x="94712" y="3175"/>
                    <a:pt x="91538" y="0"/>
                    <a:pt x="87834" y="0"/>
                  </a:cubicBezTo>
                  <a:close/>
                </a:path>
              </a:pathLst>
            </a:custGeom>
            <a:grp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FFFFFF"/>
                </a:solidFill>
                <a:effectLst/>
                <a:uLnTx/>
                <a:uFillTx/>
                <a:latin typeface="Calibri"/>
                <a:ea typeface="Calibri"/>
                <a:cs typeface="Calibri"/>
                <a:sym typeface="Calibri"/>
              </a:endParaRPr>
            </a:p>
          </p:txBody>
        </p:sp>
        <p:sp>
          <p:nvSpPr>
            <p:cNvPr id="42" name="Google Shape;636;p15">
              <a:extLst>
                <a:ext uri="{FF2B5EF4-FFF2-40B4-BE49-F238E27FC236}">
                  <a16:creationId xmlns:a16="http://schemas.microsoft.com/office/drawing/2014/main" id="{39D0ED1B-5F46-6240-AFC2-3FF86839E74A}"/>
                </a:ext>
              </a:extLst>
            </p:cNvPr>
            <p:cNvSpPr/>
            <p:nvPr/>
          </p:nvSpPr>
          <p:spPr>
            <a:xfrm>
              <a:off x="5405766" y="11218381"/>
              <a:ext cx="52912" cy="10582"/>
            </a:xfrm>
            <a:custGeom>
              <a:avLst/>
              <a:gdLst/>
              <a:ahLst/>
              <a:cxnLst/>
              <a:rect l="l" t="t" r="r" b="b"/>
              <a:pathLst>
                <a:path w="52911" h="10582" extrusionOk="0">
                  <a:moveTo>
                    <a:pt x="47092" y="0"/>
                  </a:moveTo>
                  <a:lnTo>
                    <a:pt x="6349" y="0"/>
                  </a:lnTo>
                  <a:cubicBezTo>
                    <a:pt x="2646" y="0"/>
                    <a:pt x="0" y="2646"/>
                    <a:pt x="0" y="6349"/>
                  </a:cubicBezTo>
                  <a:cubicBezTo>
                    <a:pt x="0" y="10054"/>
                    <a:pt x="2646" y="12700"/>
                    <a:pt x="6349" y="12700"/>
                  </a:cubicBezTo>
                  <a:lnTo>
                    <a:pt x="47092" y="12700"/>
                  </a:lnTo>
                  <a:cubicBezTo>
                    <a:pt x="50795" y="12700"/>
                    <a:pt x="53441" y="10054"/>
                    <a:pt x="53441" y="6349"/>
                  </a:cubicBezTo>
                  <a:cubicBezTo>
                    <a:pt x="53441" y="2646"/>
                    <a:pt x="50795" y="0"/>
                    <a:pt x="47092" y="0"/>
                  </a:cubicBezTo>
                  <a:close/>
                </a:path>
              </a:pathLst>
            </a:custGeom>
            <a:grp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FFFFFF"/>
                </a:solidFill>
                <a:effectLst/>
                <a:uLnTx/>
                <a:uFillTx/>
                <a:latin typeface="Calibri"/>
                <a:ea typeface="Calibri"/>
                <a:cs typeface="Calibri"/>
                <a:sym typeface="Calibri"/>
              </a:endParaRPr>
            </a:p>
          </p:txBody>
        </p:sp>
        <p:sp>
          <p:nvSpPr>
            <p:cNvPr id="43" name="Google Shape;637;p15">
              <a:extLst>
                <a:ext uri="{FF2B5EF4-FFF2-40B4-BE49-F238E27FC236}">
                  <a16:creationId xmlns:a16="http://schemas.microsoft.com/office/drawing/2014/main" id="{09FDDE02-313A-4849-BBF8-55C42C723CF1}"/>
                </a:ext>
              </a:extLst>
            </p:cNvPr>
            <p:cNvSpPr/>
            <p:nvPr/>
          </p:nvSpPr>
          <p:spPr>
            <a:xfrm>
              <a:off x="5388834" y="10986627"/>
              <a:ext cx="84659" cy="84659"/>
            </a:xfrm>
            <a:custGeom>
              <a:avLst/>
              <a:gdLst/>
              <a:ahLst/>
              <a:cxnLst/>
              <a:rect l="l" t="t" r="r" b="b"/>
              <a:pathLst>
                <a:path w="84659" h="84659" extrusionOk="0">
                  <a:moveTo>
                    <a:pt x="43388" y="0"/>
                  </a:moveTo>
                  <a:cubicBezTo>
                    <a:pt x="19577" y="0"/>
                    <a:pt x="0" y="19578"/>
                    <a:pt x="0" y="43389"/>
                  </a:cubicBezTo>
                  <a:cubicBezTo>
                    <a:pt x="0" y="67199"/>
                    <a:pt x="19577" y="86776"/>
                    <a:pt x="43388" y="86776"/>
                  </a:cubicBezTo>
                  <a:cubicBezTo>
                    <a:pt x="67198" y="86776"/>
                    <a:pt x="86776" y="67199"/>
                    <a:pt x="86776" y="43389"/>
                  </a:cubicBezTo>
                  <a:cubicBezTo>
                    <a:pt x="86776" y="19578"/>
                    <a:pt x="67727" y="0"/>
                    <a:pt x="43388" y="0"/>
                  </a:cubicBezTo>
                  <a:close/>
                  <a:moveTo>
                    <a:pt x="43388" y="74077"/>
                  </a:moveTo>
                  <a:cubicBezTo>
                    <a:pt x="26456" y="74077"/>
                    <a:pt x="12699" y="60320"/>
                    <a:pt x="12699" y="43389"/>
                  </a:cubicBezTo>
                  <a:cubicBezTo>
                    <a:pt x="12699" y="26456"/>
                    <a:pt x="26456" y="12700"/>
                    <a:pt x="43388" y="12700"/>
                  </a:cubicBezTo>
                  <a:cubicBezTo>
                    <a:pt x="60320" y="12700"/>
                    <a:pt x="74077" y="26456"/>
                    <a:pt x="74077" y="43389"/>
                  </a:cubicBezTo>
                  <a:cubicBezTo>
                    <a:pt x="74077" y="60320"/>
                    <a:pt x="60320" y="74077"/>
                    <a:pt x="43388" y="74077"/>
                  </a:cubicBezTo>
                  <a:close/>
                </a:path>
              </a:pathLst>
            </a:custGeom>
            <a:grp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FFFFFF"/>
                </a:solidFill>
                <a:effectLst/>
                <a:uLnTx/>
                <a:uFillTx/>
                <a:latin typeface="Calibri"/>
                <a:ea typeface="Calibri"/>
                <a:cs typeface="Calibri"/>
                <a:sym typeface="Calibri"/>
              </a:endParaRPr>
            </a:p>
          </p:txBody>
        </p:sp>
        <p:sp>
          <p:nvSpPr>
            <p:cNvPr id="44" name="Google Shape;638;p15">
              <a:extLst>
                <a:ext uri="{FF2B5EF4-FFF2-40B4-BE49-F238E27FC236}">
                  <a16:creationId xmlns:a16="http://schemas.microsoft.com/office/drawing/2014/main" id="{D0821DF8-4C41-3F4D-BBAD-6B0098B68053}"/>
                </a:ext>
              </a:extLst>
            </p:cNvPr>
            <p:cNvSpPr/>
            <p:nvPr/>
          </p:nvSpPr>
          <p:spPr>
            <a:xfrm>
              <a:off x="5351796" y="10949060"/>
              <a:ext cx="158736" cy="158736"/>
            </a:xfrm>
            <a:custGeom>
              <a:avLst/>
              <a:gdLst/>
              <a:ahLst/>
              <a:cxnLst/>
              <a:rect l="l" t="t" r="r" b="b"/>
              <a:pathLst>
                <a:path w="158735" h="158735" extrusionOk="0">
                  <a:moveTo>
                    <a:pt x="154502" y="63494"/>
                  </a:moveTo>
                  <a:lnTo>
                    <a:pt x="143920" y="63494"/>
                  </a:lnTo>
                  <a:cubicBezTo>
                    <a:pt x="142333" y="58203"/>
                    <a:pt x="140217" y="53440"/>
                    <a:pt x="137571" y="48679"/>
                  </a:cubicBezTo>
                  <a:lnTo>
                    <a:pt x="144979" y="41272"/>
                  </a:lnTo>
                  <a:cubicBezTo>
                    <a:pt x="146037" y="40212"/>
                    <a:pt x="147095" y="38626"/>
                    <a:pt x="147095" y="36509"/>
                  </a:cubicBezTo>
                  <a:cubicBezTo>
                    <a:pt x="147095" y="34393"/>
                    <a:pt x="146566" y="33335"/>
                    <a:pt x="144979" y="31747"/>
                  </a:cubicBezTo>
                  <a:lnTo>
                    <a:pt x="129105" y="15874"/>
                  </a:lnTo>
                  <a:cubicBezTo>
                    <a:pt x="126460" y="13228"/>
                    <a:pt x="122226" y="13228"/>
                    <a:pt x="120110" y="15874"/>
                  </a:cubicBezTo>
                  <a:lnTo>
                    <a:pt x="112702" y="23281"/>
                  </a:lnTo>
                  <a:cubicBezTo>
                    <a:pt x="107940" y="20635"/>
                    <a:pt x="103178" y="18519"/>
                    <a:pt x="97887" y="16932"/>
                  </a:cubicBezTo>
                  <a:lnTo>
                    <a:pt x="97887" y="6349"/>
                  </a:lnTo>
                  <a:cubicBezTo>
                    <a:pt x="97887" y="2646"/>
                    <a:pt x="95241" y="0"/>
                    <a:pt x="91537" y="0"/>
                  </a:cubicBezTo>
                  <a:lnTo>
                    <a:pt x="69314" y="0"/>
                  </a:lnTo>
                  <a:cubicBezTo>
                    <a:pt x="65611" y="0"/>
                    <a:pt x="62965" y="2646"/>
                    <a:pt x="62965" y="6349"/>
                  </a:cubicBezTo>
                  <a:lnTo>
                    <a:pt x="62965" y="16932"/>
                  </a:lnTo>
                  <a:cubicBezTo>
                    <a:pt x="57674" y="18519"/>
                    <a:pt x="52912" y="20635"/>
                    <a:pt x="48150" y="23281"/>
                  </a:cubicBezTo>
                  <a:lnTo>
                    <a:pt x="40742" y="15874"/>
                  </a:lnTo>
                  <a:cubicBezTo>
                    <a:pt x="38096" y="13228"/>
                    <a:pt x="33863" y="13228"/>
                    <a:pt x="31747" y="15874"/>
                  </a:cubicBezTo>
                  <a:lnTo>
                    <a:pt x="15874" y="31747"/>
                  </a:lnTo>
                  <a:cubicBezTo>
                    <a:pt x="13228" y="34393"/>
                    <a:pt x="13228" y="38626"/>
                    <a:pt x="15874" y="40742"/>
                  </a:cubicBezTo>
                  <a:lnTo>
                    <a:pt x="23281" y="48149"/>
                  </a:lnTo>
                  <a:cubicBezTo>
                    <a:pt x="20635" y="52912"/>
                    <a:pt x="18519" y="57673"/>
                    <a:pt x="16932" y="62965"/>
                  </a:cubicBezTo>
                  <a:lnTo>
                    <a:pt x="6349" y="62965"/>
                  </a:lnTo>
                  <a:cubicBezTo>
                    <a:pt x="2646" y="62965"/>
                    <a:pt x="0" y="65610"/>
                    <a:pt x="0" y="69314"/>
                  </a:cubicBezTo>
                  <a:lnTo>
                    <a:pt x="0" y="91538"/>
                  </a:lnTo>
                  <a:cubicBezTo>
                    <a:pt x="0" y="95241"/>
                    <a:pt x="2646" y="97887"/>
                    <a:pt x="6349" y="97887"/>
                  </a:cubicBezTo>
                  <a:lnTo>
                    <a:pt x="16932" y="97887"/>
                  </a:lnTo>
                  <a:cubicBezTo>
                    <a:pt x="18519" y="103178"/>
                    <a:pt x="20635" y="107940"/>
                    <a:pt x="23281" y="112703"/>
                  </a:cubicBezTo>
                  <a:lnTo>
                    <a:pt x="15874" y="120110"/>
                  </a:lnTo>
                  <a:cubicBezTo>
                    <a:pt x="13228" y="122755"/>
                    <a:pt x="13228" y="126989"/>
                    <a:pt x="15874" y="129105"/>
                  </a:cubicBezTo>
                  <a:lnTo>
                    <a:pt x="31747" y="144978"/>
                  </a:lnTo>
                  <a:cubicBezTo>
                    <a:pt x="34393" y="147624"/>
                    <a:pt x="38626" y="147624"/>
                    <a:pt x="40742" y="144978"/>
                  </a:cubicBezTo>
                  <a:lnTo>
                    <a:pt x="48150" y="137571"/>
                  </a:lnTo>
                  <a:cubicBezTo>
                    <a:pt x="52912" y="140217"/>
                    <a:pt x="57674" y="142333"/>
                    <a:pt x="62965" y="143920"/>
                  </a:cubicBezTo>
                  <a:lnTo>
                    <a:pt x="62965" y="154503"/>
                  </a:lnTo>
                  <a:cubicBezTo>
                    <a:pt x="62965" y="158206"/>
                    <a:pt x="65611" y="160852"/>
                    <a:pt x="69314" y="160852"/>
                  </a:cubicBezTo>
                  <a:lnTo>
                    <a:pt x="91537" y="160852"/>
                  </a:lnTo>
                  <a:cubicBezTo>
                    <a:pt x="95241" y="160852"/>
                    <a:pt x="97887" y="158206"/>
                    <a:pt x="97887" y="154503"/>
                  </a:cubicBezTo>
                  <a:lnTo>
                    <a:pt x="97887" y="143920"/>
                  </a:lnTo>
                  <a:cubicBezTo>
                    <a:pt x="103178" y="142333"/>
                    <a:pt x="107940" y="140217"/>
                    <a:pt x="112702" y="137571"/>
                  </a:cubicBezTo>
                  <a:lnTo>
                    <a:pt x="120110" y="144978"/>
                  </a:lnTo>
                  <a:cubicBezTo>
                    <a:pt x="122755" y="147624"/>
                    <a:pt x="126989" y="147624"/>
                    <a:pt x="129105" y="144978"/>
                  </a:cubicBezTo>
                  <a:lnTo>
                    <a:pt x="144979" y="129105"/>
                  </a:lnTo>
                  <a:cubicBezTo>
                    <a:pt x="146037" y="128047"/>
                    <a:pt x="147095" y="126459"/>
                    <a:pt x="147095" y="124343"/>
                  </a:cubicBezTo>
                  <a:cubicBezTo>
                    <a:pt x="147095" y="122755"/>
                    <a:pt x="146566" y="121168"/>
                    <a:pt x="144979" y="119580"/>
                  </a:cubicBezTo>
                  <a:lnTo>
                    <a:pt x="137571" y="112173"/>
                  </a:lnTo>
                  <a:cubicBezTo>
                    <a:pt x="140217" y="107411"/>
                    <a:pt x="142333" y="102649"/>
                    <a:pt x="143920" y="97357"/>
                  </a:cubicBezTo>
                  <a:lnTo>
                    <a:pt x="154502" y="97357"/>
                  </a:lnTo>
                  <a:cubicBezTo>
                    <a:pt x="158207" y="97357"/>
                    <a:pt x="160852" y="94712"/>
                    <a:pt x="160852" y="91008"/>
                  </a:cubicBezTo>
                  <a:lnTo>
                    <a:pt x="160852" y="68785"/>
                  </a:lnTo>
                  <a:cubicBezTo>
                    <a:pt x="160852" y="66140"/>
                    <a:pt x="158207" y="63494"/>
                    <a:pt x="154502" y="63494"/>
                  </a:cubicBezTo>
                  <a:close/>
                  <a:moveTo>
                    <a:pt x="148153" y="85717"/>
                  </a:moveTo>
                  <a:lnTo>
                    <a:pt x="138629" y="85717"/>
                  </a:lnTo>
                  <a:cubicBezTo>
                    <a:pt x="135454" y="85717"/>
                    <a:pt x="132809" y="87833"/>
                    <a:pt x="132280" y="91008"/>
                  </a:cubicBezTo>
                  <a:cubicBezTo>
                    <a:pt x="130692" y="97887"/>
                    <a:pt x="128047" y="104766"/>
                    <a:pt x="124343" y="110585"/>
                  </a:cubicBezTo>
                  <a:cubicBezTo>
                    <a:pt x="122755" y="113231"/>
                    <a:pt x="122755" y="116406"/>
                    <a:pt x="124872" y="119052"/>
                  </a:cubicBezTo>
                  <a:lnTo>
                    <a:pt x="131751" y="125931"/>
                  </a:lnTo>
                  <a:lnTo>
                    <a:pt x="125401" y="132280"/>
                  </a:lnTo>
                  <a:lnTo>
                    <a:pt x="118523" y="125401"/>
                  </a:lnTo>
                  <a:cubicBezTo>
                    <a:pt x="116406" y="123285"/>
                    <a:pt x="112702" y="122755"/>
                    <a:pt x="110056" y="124871"/>
                  </a:cubicBezTo>
                  <a:cubicBezTo>
                    <a:pt x="104236" y="129105"/>
                    <a:pt x="97358" y="131750"/>
                    <a:pt x="90479" y="132808"/>
                  </a:cubicBezTo>
                  <a:cubicBezTo>
                    <a:pt x="87305" y="133338"/>
                    <a:pt x="85188" y="135983"/>
                    <a:pt x="85188" y="139159"/>
                  </a:cubicBezTo>
                  <a:lnTo>
                    <a:pt x="85188" y="148682"/>
                  </a:lnTo>
                  <a:lnTo>
                    <a:pt x="75664" y="148682"/>
                  </a:lnTo>
                  <a:lnTo>
                    <a:pt x="75664" y="139159"/>
                  </a:lnTo>
                  <a:cubicBezTo>
                    <a:pt x="75664" y="135983"/>
                    <a:pt x="73548" y="133338"/>
                    <a:pt x="70372" y="132808"/>
                  </a:cubicBezTo>
                  <a:cubicBezTo>
                    <a:pt x="62965" y="131222"/>
                    <a:pt x="56615" y="128576"/>
                    <a:pt x="50795" y="124871"/>
                  </a:cubicBezTo>
                  <a:cubicBezTo>
                    <a:pt x="48150" y="123285"/>
                    <a:pt x="44975" y="123285"/>
                    <a:pt x="42330" y="125401"/>
                  </a:cubicBezTo>
                  <a:lnTo>
                    <a:pt x="35451" y="132280"/>
                  </a:lnTo>
                  <a:lnTo>
                    <a:pt x="29102" y="125931"/>
                  </a:lnTo>
                  <a:lnTo>
                    <a:pt x="35980" y="119052"/>
                  </a:lnTo>
                  <a:cubicBezTo>
                    <a:pt x="38096" y="116935"/>
                    <a:pt x="38626" y="113231"/>
                    <a:pt x="36509" y="110585"/>
                  </a:cubicBezTo>
                  <a:cubicBezTo>
                    <a:pt x="32276" y="104766"/>
                    <a:pt x="29631" y="97887"/>
                    <a:pt x="28572" y="91008"/>
                  </a:cubicBezTo>
                  <a:cubicBezTo>
                    <a:pt x="28043" y="87833"/>
                    <a:pt x="25398" y="85717"/>
                    <a:pt x="22223" y="85717"/>
                  </a:cubicBezTo>
                  <a:lnTo>
                    <a:pt x="12699" y="85717"/>
                  </a:lnTo>
                  <a:lnTo>
                    <a:pt x="12699" y="76193"/>
                  </a:lnTo>
                  <a:lnTo>
                    <a:pt x="22223" y="76193"/>
                  </a:lnTo>
                  <a:cubicBezTo>
                    <a:pt x="25398" y="76193"/>
                    <a:pt x="28043" y="74077"/>
                    <a:pt x="28572" y="70901"/>
                  </a:cubicBezTo>
                  <a:cubicBezTo>
                    <a:pt x="30160" y="63494"/>
                    <a:pt x="32805" y="57145"/>
                    <a:pt x="36509" y="51324"/>
                  </a:cubicBezTo>
                  <a:cubicBezTo>
                    <a:pt x="38096" y="48679"/>
                    <a:pt x="38096" y="45503"/>
                    <a:pt x="35980" y="42858"/>
                  </a:cubicBezTo>
                  <a:lnTo>
                    <a:pt x="29102" y="35980"/>
                  </a:lnTo>
                  <a:lnTo>
                    <a:pt x="35451" y="29630"/>
                  </a:lnTo>
                  <a:lnTo>
                    <a:pt x="42330" y="36509"/>
                  </a:lnTo>
                  <a:cubicBezTo>
                    <a:pt x="44446" y="38626"/>
                    <a:pt x="48150" y="39154"/>
                    <a:pt x="50795" y="37038"/>
                  </a:cubicBezTo>
                  <a:cubicBezTo>
                    <a:pt x="56615" y="32805"/>
                    <a:pt x="63494" y="30160"/>
                    <a:pt x="70372" y="29102"/>
                  </a:cubicBezTo>
                  <a:cubicBezTo>
                    <a:pt x="73548" y="28572"/>
                    <a:pt x="75664" y="25926"/>
                    <a:pt x="75664" y="22752"/>
                  </a:cubicBezTo>
                  <a:lnTo>
                    <a:pt x="75664" y="13228"/>
                  </a:lnTo>
                  <a:lnTo>
                    <a:pt x="85188" y="13228"/>
                  </a:lnTo>
                  <a:lnTo>
                    <a:pt x="85188" y="22752"/>
                  </a:lnTo>
                  <a:cubicBezTo>
                    <a:pt x="85188" y="25926"/>
                    <a:pt x="87305" y="28572"/>
                    <a:pt x="90479" y="29102"/>
                  </a:cubicBezTo>
                  <a:cubicBezTo>
                    <a:pt x="97358" y="30689"/>
                    <a:pt x="104236" y="33335"/>
                    <a:pt x="110056" y="37038"/>
                  </a:cubicBezTo>
                  <a:cubicBezTo>
                    <a:pt x="112702" y="38626"/>
                    <a:pt x="115877" y="38626"/>
                    <a:pt x="118523" y="36509"/>
                  </a:cubicBezTo>
                  <a:lnTo>
                    <a:pt x="125401" y="29630"/>
                  </a:lnTo>
                  <a:lnTo>
                    <a:pt x="131751" y="35980"/>
                  </a:lnTo>
                  <a:lnTo>
                    <a:pt x="124872" y="42858"/>
                  </a:lnTo>
                  <a:cubicBezTo>
                    <a:pt x="122755" y="44975"/>
                    <a:pt x="122226" y="48679"/>
                    <a:pt x="124343" y="51324"/>
                  </a:cubicBezTo>
                  <a:cubicBezTo>
                    <a:pt x="128576" y="57145"/>
                    <a:pt x="131221" y="64023"/>
                    <a:pt x="132280" y="70901"/>
                  </a:cubicBezTo>
                  <a:cubicBezTo>
                    <a:pt x="132809" y="74077"/>
                    <a:pt x="135454" y="76193"/>
                    <a:pt x="138629" y="76193"/>
                  </a:cubicBezTo>
                  <a:lnTo>
                    <a:pt x="148153" y="76193"/>
                  </a:lnTo>
                  <a:lnTo>
                    <a:pt x="148153" y="85717"/>
                  </a:lnTo>
                  <a:close/>
                </a:path>
              </a:pathLst>
            </a:custGeom>
            <a:grp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FFFFFF"/>
                </a:solidFill>
                <a:effectLst/>
                <a:uLnTx/>
                <a:uFillTx/>
                <a:latin typeface="Calibri"/>
                <a:ea typeface="Calibri"/>
                <a:cs typeface="Calibri"/>
                <a:sym typeface="Calibri"/>
              </a:endParaRPr>
            </a:p>
          </p:txBody>
        </p:sp>
      </p:grpSp>
      <p:sp>
        <p:nvSpPr>
          <p:cNvPr id="46" name="TextBox 45">
            <a:extLst>
              <a:ext uri="{FF2B5EF4-FFF2-40B4-BE49-F238E27FC236}">
                <a16:creationId xmlns:a16="http://schemas.microsoft.com/office/drawing/2014/main" id="{84BE5506-B05A-9C4C-9062-FC463E4015EC}"/>
              </a:ext>
            </a:extLst>
          </p:cNvPr>
          <p:cNvSpPr txBox="1"/>
          <p:nvPr/>
        </p:nvSpPr>
        <p:spPr>
          <a:xfrm>
            <a:off x="4913803" y="3672131"/>
            <a:ext cx="2179405" cy="1772000"/>
          </a:xfrm>
          <a:prstGeom prst="rect">
            <a:avLst/>
          </a:prstGeom>
          <a:noFill/>
        </p:spPr>
        <p:txBody>
          <a:bodyPr wrap="square" lIns="0" tIns="45720" rIns="91440" bIns="45720" rtlCol="0" anchor="t">
            <a:noAutofit/>
          </a:bodyPr>
          <a:lstStyle/>
          <a:p>
            <a:pPr marL="359410" marR="0" lvl="0" algn="l" defTabSz="914400" rtl="0" eaLnBrk="1" fontAlgn="auto" latinLnBrk="0" hangingPunct="1">
              <a:lnSpc>
                <a:spcPct val="100000"/>
              </a:lnSpc>
              <a:spcBef>
                <a:spcPts val="600"/>
              </a:spcBef>
              <a:spcAft>
                <a:spcPts val="0"/>
              </a:spcAft>
              <a:buClr>
                <a:srgbClr val="FFFFFF"/>
              </a:buClr>
              <a:buSzTx/>
              <a:tabLst/>
              <a:defRPr/>
            </a:pPr>
            <a:r>
              <a:rPr kumimoji="0" lang="pt-PT" sz="1200" b="1"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The</a:t>
            </a:r>
            <a:r>
              <a:rPr kumimoji="0" lang="pt-PT"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 </a:t>
            </a:r>
            <a:r>
              <a:rPr kumimoji="0" lang="pt-PT" sz="1200" b="1"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models</a:t>
            </a:r>
            <a:r>
              <a:rPr kumimoji="0" lang="pt-PT"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 are to </a:t>
            </a:r>
            <a:r>
              <a:rPr kumimoji="0" lang="pt-PT" sz="1200" b="1"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be</a:t>
            </a:r>
            <a:r>
              <a:rPr kumimoji="0" lang="pt-PT"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 </a:t>
            </a:r>
            <a:r>
              <a:rPr kumimoji="0" lang="pt-PT" sz="1200" b="1"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delivered</a:t>
            </a:r>
            <a:r>
              <a:rPr kumimoji="0" lang="pt-PT"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 in a pickle </a:t>
            </a:r>
            <a:r>
              <a:rPr kumimoji="0" lang="pt-PT" sz="1200" b="1"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format</a:t>
            </a:r>
            <a:r>
              <a:rPr kumimoji="0" lang="pt-PT"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 </a:t>
            </a:r>
            <a:r>
              <a:rPr kumimoji="0" lang="pt-PT" sz="1200" b="1"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Since</a:t>
            </a:r>
            <a:r>
              <a:rPr kumimoji="0" lang="pt-PT"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 </a:t>
            </a:r>
            <a:r>
              <a:rPr kumimoji="0" lang="pt-PT" sz="1200" b="1"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they</a:t>
            </a:r>
            <a:r>
              <a:rPr kumimoji="0" lang="pt-PT"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 </a:t>
            </a:r>
            <a:r>
              <a:rPr kumimoji="0" lang="pt-PT" sz="1200" b="1"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were</a:t>
            </a:r>
            <a:r>
              <a:rPr kumimoji="0" lang="pt-PT"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 </a:t>
            </a:r>
            <a:r>
              <a:rPr kumimoji="0" lang="pt-PT" sz="1200" b="1"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recorded</a:t>
            </a:r>
            <a:r>
              <a:rPr lang="pt-PT" sz="1200" b="1" dirty="0">
                <a:solidFill>
                  <a:srgbClr val="00151E"/>
                </a:solidFill>
                <a:latin typeface="Segoe UI" panose="020B0502040204020203" pitchFamily="34" charset="0"/>
                <a:cs typeface="Segoe UI" panose="020B0502040204020203" pitchFamily="34" charset="0"/>
              </a:rPr>
              <a:t> in </a:t>
            </a:r>
            <a:r>
              <a:rPr lang="pt-PT" sz="1200" b="1" dirty="0" err="1">
                <a:solidFill>
                  <a:srgbClr val="00151E"/>
                </a:solidFill>
                <a:latin typeface="Segoe UI" panose="020B0502040204020203" pitchFamily="34" charset="0"/>
                <a:cs typeface="Segoe UI" panose="020B0502040204020203" pitchFamily="34" charset="0"/>
              </a:rPr>
              <a:t>the</a:t>
            </a:r>
            <a:r>
              <a:rPr lang="pt-PT" sz="1200" b="1" dirty="0">
                <a:solidFill>
                  <a:srgbClr val="00151E"/>
                </a:solidFill>
                <a:latin typeface="Segoe UI" panose="020B0502040204020203" pitchFamily="34" charset="0"/>
                <a:cs typeface="Segoe UI" panose="020B0502040204020203" pitchFamily="34" charset="0"/>
              </a:rPr>
              <a:t> </a:t>
            </a:r>
            <a:r>
              <a:rPr lang="pt-PT" sz="1200" b="1" dirty="0" err="1">
                <a:solidFill>
                  <a:srgbClr val="00151E"/>
                </a:solidFill>
                <a:latin typeface="Segoe UI" panose="020B0502040204020203" pitchFamily="34" charset="0"/>
                <a:cs typeface="Segoe UI" panose="020B0502040204020203" pitchFamily="34" charset="0"/>
              </a:rPr>
              <a:t>MLFlow</a:t>
            </a:r>
            <a:r>
              <a:rPr lang="pt-PT" sz="1200" b="1" dirty="0">
                <a:solidFill>
                  <a:srgbClr val="00151E"/>
                </a:solidFill>
                <a:latin typeface="Segoe UI" panose="020B0502040204020203" pitchFamily="34" charset="0"/>
                <a:cs typeface="Segoe UI" panose="020B0502040204020203" pitchFamily="34" charset="0"/>
              </a:rPr>
              <a:t> </a:t>
            </a:r>
            <a:r>
              <a:rPr lang="pt-PT" sz="1200" b="1" dirty="0" err="1">
                <a:solidFill>
                  <a:srgbClr val="00151E"/>
                </a:solidFill>
                <a:latin typeface="Segoe UI" panose="020B0502040204020203" pitchFamily="34" charset="0"/>
                <a:cs typeface="Segoe UI" panose="020B0502040204020203" pitchFamily="34" charset="0"/>
              </a:rPr>
              <a:t>framework</a:t>
            </a:r>
            <a:r>
              <a:rPr lang="pt-PT" sz="1200" b="1" dirty="0">
                <a:solidFill>
                  <a:srgbClr val="00151E"/>
                </a:solidFill>
                <a:latin typeface="Segoe UI" panose="020B0502040204020203" pitchFamily="34" charset="0"/>
                <a:cs typeface="Segoe UI" panose="020B0502040204020203" pitchFamily="34" charset="0"/>
              </a:rPr>
              <a:t>, </a:t>
            </a:r>
            <a:r>
              <a:rPr lang="pt-PT" sz="1200" b="1" dirty="0" err="1">
                <a:solidFill>
                  <a:srgbClr val="00151E"/>
                </a:solidFill>
                <a:latin typeface="Segoe UI" panose="020B0502040204020203" pitchFamily="34" charset="0"/>
                <a:cs typeface="Segoe UI" panose="020B0502040204020203" pitchFamily="34" charset="0"/>
              </a:rPr>
              <a:t>they</a:t>
            </a:r>
            <a:r>
              <a:rPr lang="pt-PT" sz="1200" b="1" dirty="0">
                <a:solidFill>
                  <a:srgbClr val="00151E"/>
                </a:solidFill>
                <a:latin typeface="Segoe UI" panose="020B0502040204020203" pitchFamily="34" charset="0"/>
                <a:cs typeface="Segoe UI" panose="020B0502040204020203" pitchFamily="34" charset="0"/>
              </a:rPr>
              <a:t> can </a:t>
            </a:r>
            <a:r>
              <a:rPr lang="pt-PT" sz="1200" b="1" dirty="0" err="1">
                <a:solidFill>
                  <a:srgbClr val="00151E"/>
                </a:solidFill>
                <a:latin typeface="Segoe UI" panose="020B0502040204020203" pitchFamily="34" charset="0"/>
                <a:cs typeface="Segoe UI" panose="020B0502040204020203" pitchFamily="34" charset="0"/>
              </a:rPr>
              <a:t>be</a:t>
            </a:r>
            <a:r>
              <a:rPr lang="pt-PT" sz="1200" b="1" dirty="0">
                <a:solidFill>
                  <a:srgbClr val="00151E"/>
                </a:solidFill>
                <a:latin typeface="Segoe UI" panose="020B0502040204020203" pitchFamily="34" charset="0"/>
                <a:cs typeface="Segoe UI" panose="020B0502040204020203" pitchFamily="34" charset="0"/>
              </a:rPr>
              <a:t> </a:t>
            </a:r>
            <a:r>
              <a:rPr lang="pt-PT" sz="1200" b="1" dirty="0" err="1">
                <a:solidFill>
                  <a:srgbClr val="00151E"/>
                </a:solidFill>
                <a:latin typeface="Segoe UI" panose="020B0502040204020203" pitchFamily="34" charset="0"/>
                <a:cs typeface="Segoe UI" panose="020B0502040204020203" pitchFamily="34" charset="0"/>
              </a:rPr>
              <a:t>acessed</a:t>
            </a:r>
            <a:r>
              <a:rPr lang="pt-PT" sz="1200" b="1" dirty="0">
                <a:solidFill>
                  <a:srgbClr val="00151E"/>
                </a:solidFill>
                <a:latin typeface="Segoe UI" panose="020B0502040204020203" pitchFamily="34" charset="0"/>
                <a:cs typeface="Segoe UI" panose="020B0502040204020203" pitchFamily="34" charset="0"/>
              </a:rPr>
              <a:t> </a:t>
            </a:r>
            <a:r>
              <a:rPr lang="pt-PT" sz="1200" b="1" dirty="0" err="1">
                <a:solidFill>
                  <a:srgbClr val="00151E"/>
                </a:solidFill>
                <a:latin typeface="Segoe UI" panose="020B0502040204020203" pitchFamily="34" charset="0"/>
                <a:cs typeface="Segoe UI" panose="020B0502040204020203" pitchFamily="34" charset="0"/>
              </a:rPr>
              <a:t>through</a:t>
            </a:r>
            <a:r>
              <a:rPr lang="pt-PT" sz="1200" b="1" dirty="0">
                <a:solidFill>
                  <a:srgbClr val="00151E"/>
                </a:solidFill>
                <a:latin typeface="Segoe UI" panose="020B0502040204020203" pitchFamily="34" charset="0"/>
                <a:cs typeface="Segoe UI" panose="020B0502040204020203" pitchFamily="34" charset="0"/>
              </a:rPr>
              <a:t> </a:t>
            </a:r>
            <a:r>
              <a:rPr lang="pt-PT" sz="1200" b="1" dirty="0" err="1">
                <a:solidFill>
                  <a:srgbClr val="00151E"/>
                </a:solidFill>
                <a:latin typeface="Segoe UI" panose="020B0502040204020203" pitchFamily="34" charset="0"/>
                <a:cs typeface="Segoe UI" panose="020B0502040204020203" pitchFamily="34" charset="0"/>
              </a:rPr>
              <a:t>its</a:t>
            </a:r>
            <a:r>
              <a:rPr lang="pt-PT" sz="1200" b="1" dirty="0">
                <a:solidFill>
                  <a:srgbClr val="00151E"/>
                </a:solidFill>
                <a:latin typeface="Segoe UI" panose="020B0502040204020203" pitchFamily="34" charset="0"/>
                <a:cs typeface="Segoe UI" panose="020B0502040204020203" pitchFamily="34" charset="0"/>
              </a:rPr>
              <a:t> API.</a:t>
            </a:r>
            <a:endParaRPr kumimoji="0" lang="pt-PT" sz="1200" b="0" i="0" u="none" strike="noStrike" kern="1200" cap="none" spc="0" normalizeH="0" baseline="0" noProof="0" dirty="0">
              <a:ln>
                <a:noFill/>
              </a:ln>
              <a:solidFill>
                <a:srgbClr val="00151E"/>
              </a:solidFill>
              <a:effectLst/>
              <a:uLnTx/>
              <a:uFillTx/>
              <a:latin typeface="Segoe UI Light"/>
              <a:ea typeface="+mn-ea"/>
              <a:cs typeface="Segoe UI Light"/>
            </a:endParaRPr>
          </a:p>
          <a:p>
            <a:pPr marL="0" marR="0" lvl="0" indent="0" algn="l" defTabSz="914400" rtl="0" eaLnBrk="1" fontAlgn="auto" latinLnBrk="0" hangingPunct="1">
              <a:lnSpc>
                <a:spcPct val="100000"/>
              </a:lnSpc>
              <a:spcBef>
                <a:spcPts val="0"/>
              </a:spcBef>
              <a:spcAft>
                <a:spcPts val="0"/>
              </a:spcAft>
              <a:buClr>
                <a:srgbClr val="FFFFFF"/>
              </a:buClr>
              <a:buSzTx/>
              <a:buFontTx/>
              <a:buNone/>
              <a:tabLst/>
              <a:defRPr/>
            </a:pPr>
            <a:endParaRPr kumimoji="0" lang="pt-PT" sz="1200" b="0" i="0" u="none" strike="noStrike" kern="1200" cap="none" spc="0" normalizeH="0" baseline="0" noProof="0" dirty="0">
              <a:ln>
                <a:noFill/>
              </a:ln>
              <a:solidFill>
                <a:srgbClr val="00151E"/>
              </a:solidFill>
              <a:effectLst/>
              <a:uLnTx/>
              <a:uFillTx/>
              <a:latin typeface="Calibri" panose="020F0502020204030204"/>
              <a:ea typeface="+mn-ea"/>
              <a:cs typeface="+mn-cs"/>
            </a:endParaRPr>
          </a:p>
        </p:txBody>
      </p:sp>
      <p:grpSp>
        <p:nvGrpSpPr>
          <p:cNvPr id="47" name="Agrupar 1">
            <a:extLst>
              <a:ext uri="{FF2B5EF4-FFF2-40B4-BE49-F238E27FC236}">
                <a16:creationId xmlns:a16="http://schemas.microsoft.com/office/drawing/2014/main" id="{52EEAB40-6BCE-464C-85D5-AFFD69294C63}"/>
              </a:ext>
            </a:extLst>
          </p:cNvPr>
          <p:cNvGrpSpPr/>
          <p:nvPr/>
        </p:nvGrpSpPr>
        <p:grpSpPr>
          <a:xfrm>
            <a:off x="4847480" y="780562"/>
            <a:ext cx="1" cy="5280834"/>
            <a:chOff x="5768863" y="937144"/>
            <a:chExt cx="1" cy="5280834"/>
          </a:xfrm>
        </p:grpSpPr>
        <p:cxnSp>
          <p:nvCxnSpPr>
            <p:cNvPr id="48" name="Conexão reta 46">
              <a:extLst>
                <a:ext uri="{FF2B5EF4-FFF2-40B4-BE49-F238E27FC236}">
                  <a16:creationId xmlns:a16="http://schemas.microsoft.com/office/drawing/2014/main" id="{31799E3C-BD04-3A45-A4F6-D48E42D51095}"/>
                </a:ext>
              </a:extLst>
            </p:cNvPr>
            <p:cNvCxnSpPr>
              <a:cxnSpLocks/>
            </p:cNvCxnSpPr>
            <p:nvPr/>
          </p:nvCxnSpPr>
          <p:spPr>
            <a:xfrm>
              <a:off x="5768863" y="937144"/>
              <a:ext cx="0" cy="528083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49" name="Conexão reta 47">
              <a:extLst>
                <a:ext uri="{FF2B5EF4-FFF2-40B4-BE49-F238E27FC236}">
                  <a16:creationId xmlns:a16="http://schemas.microsoft.com/office/drawing/2014/main" id="{C9E42FB4-04D3-FE46-AAFC-2A8504197D34}"/>
                </a:ext>
              </a:extLst>
            </p:cNvPr>
            <p:cNvCxnSpPr>
              <a:cxnSpLocks/>
            </p:cNvCxnSpPr>
            <p:nvPr/>
          </p:nvCxnSpPr>
          <p:spPr>
            <a:xfrm rot="5400000" flipH="1">
              <a:off x="5479238" y="5928352"/>
              <a:ext cx="579251" cy="0"/>
            </a:xfrm>
            <a:prstGeom prst="line">
              <a:avLst/>
            </a:prstGeom>
            <a:ln w="101600" cap="sq">
              <a:solidFill>
                <a:srgbClr val="FFFFFF"/>
              </a:solidFill>
              <a:round/>
            </a:ln>
          </p:spPr>
          <p:style>
            <a:lnRef idx="1">
              <a:schemeClr val="accent1"/>
            </a:lnRef>
            <a:fillRef idx="0">
              <a:schemeClr val="accent1"/>
            </a:fillRef>
            <a:effectRef idx="0">
              <a:schemeClr val="accent1"/>
            </a:effectRef>
            <a:fontRef idx="minor">
              <a:schemeClr val="tx1"/>
            </a:fontRef>
          </p:style>
        </p:cxnSp>
      </p:grpSp>
      <p:sp>
        <p:nvSpPr>
          <p:cNvPr id="50" name="TextBox 49">
            <a:extLst>
              <a:ext uri="{FF2B5EF4-FFF2-40B4-BE49-F238E27FC236}">
                <a16:creationId xmlns:a16="http://schemas.microsoft.com/office/drawing/2014/main" id="{EC4D49FC-16F7-8641-96EA-5DDFC1B52BF3}"/>
              </a:ext>
            </a:extLst>
          </p:cNvPr>
          <p:cNvSpPr txBox="1"/>
          <p:nvPr/>
        </p:nvSpPr>
        <p:spPr>
          <a:xfrm>
            <a:off x="7064969" y="3672131"/>
            <a:ext cx="2217486" cy="1224359"/>
          </a:xfrm>
          <a:prstGeom prst="rect">
            <a:avLst/>
          </a:prstGeom>
          <a:noFill/>
        </p:spPr>
        <p:txBody>
          <a:bodyPr vert="horz" wrap="square" lIns="0" rtlCol="0" anchor="t" anchorCtr="0">
            <a:noAutofit/>
          </a:bodyPr>
          <a:lstStyle/>
          <a:p>
            <a:pPr marL="360000" marR="0" lvl="0" algn="l" defTabSz="914400" rtl="0" eaLnBrk="1" fontAlgn="auto" latinLnBrk="0" hangingPunct="1">
              <a:lnSpc>
                <a:spcPct val="100000"/>
              </a:lnSpc>
              <a:spcBef>
                <a:spcPts val="600"/>
              </a:spcBef>
              <a:spcAft>
                <a:spcPts val="0"/>
              </a:spcAft>
              <a:buClr>
                <a:srgbClr val="FFFFFF"/>
              </a:buClr>
              <a:buSzTx/>
              <a:tabLst/>
              <a:defRPr/>
            </a:pPr>
            <a:r>
              <a:rPr kumimoji="0" lang="pt-PT" sz="1200" b="1"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The</a:t>
            </a:r>
            <a:r>
              <a:rPr kumimoji="0" lang="pt-PT"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 </a:t>
            </a:r>
            <a:r>
              <a:rPr kumimoji="0" lang="pt-PT" sz="1200" b="1"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Git</a:t>
            </a:r>
            <a:r>
              <a:rPr kumimoji="0" lang="pt-PT"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 repositor </a:t>
            </a:r>
            <a:r>
              <a:rPr kumimoji="0" lang="pt-PT" sz="1200" b="1"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with</a:t>
            </a:r>
            <a:r>
              <a:rPr kumimoji="0" lang="pt-PT"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 </a:t>
            </a:r>
            <a:r>
              <a:rPr kumimoji="0" lang="pt-PT" sz="1200" b="1"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all</a:t>
            </a:r>
            <a:r>
              <a:rPr kumimoji="0" lang="pt-PT"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 </a:t>
            </a:r>
            <a:r>
              <a:rPr kumimoji="0" lang="pt-PT" sz="1200" b="1"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the</a:t>
            </a:r>
            <a:r>
              <a:rPr kumimoji="0" lang="pt-PT"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 </a:t>
            </a:r>
            <a:r>
              <a:rPr kumimoji="0" lang="pt-PT" sz="1200" b="1"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developed</a:t>
            </a:r>
            <a:r>
              <a:rPr kumimoji="0" lang="pt-PT"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 </a:t>
            </a:r>
            <a:r>
              <a:rPr kumimoji="0" lang="pt-PT" sz="1200" b="1"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work</a:t>
            </a:r>
            <a:r>
              <a:rPr lang="pt-PT" sz="1200" b="1" dirty="0">
                <a:solidFill>
                  <a:srgbClr val="00151E"/>
                </a:solidFill>
                <a:latin typeface="Segoe UI" panose="020B0502040204020203" pitchFamily="34" charset="0"/>
                <a:cs typeface="Segoe UI" panose="020B0502040204020203" pitchFamily="34" charset="0"/>
              </a:rPr>
              <a:t>, </a:t>
            </a:r>
            <a:r>
              <a:rPr lang="pt-PT" sz="1200" b="1" dirty="0" err="1">
                <a:solidFill>
                  <a:srgbClr val="00151E"/>
                </a:solidFill>
                <a:latin typeface="Segoe UI" panose="020B0502040204020203" pitchFamily="34" charset="0"/>
                <a:cs typeface="Segoe UI" panose="020B0502040204020203" pitchFamily="34" charset="0"/>
              </a:rPr>
              <a:t>including</a:t>
            </a:r>
            <a:r>
              <a:rPr lang="pt-PT" sz="1200" b="1" dirty="0">
                <a:solidFill>
                  <a:srgbClr val="00151E"/>
                </a:solidFill>
                <a:latin typeface="Segoe UI" panose="020B0502040204020203" pitchFamily="34" charset="0"/>
                <a:cs typeface="Segoe UI" panose="020B0502040204020203" pitchFamily="34" charset="0"/>
              </a:rPr>
              <a:t> </a:t>
            </a:r>
            <a:r>
              <a:rPr lang="pt-PT" sz="1200" b="1" dirty="0" err="1">
                <a:solidFill>
                  <a:srgbClr val="00151E"/>
                </a:solidFill>
                <a:latin typeface="Segoe UI" panose="020B0502040204020203" pitchFamily="34" charset="0"/>
                <a:cs typeface="Segoe UI" panose="020B0502040204020203" pitchFamily="34" charset="0"/>
              </a:rPr>
              <a:t>jupyter</a:t>
            </a:r>
            <a:r>
              <a:rPr lang="pt-PT" sz="1200" b="1" dirty="0">
                <a:solidFill>
                  <a:srgbClr val="00151E"/>
                </a:solidFill>
                <a:latin typeface="Segoe UI" panose="020B0502040204020203" pitchFamily="34" charset="0"/>
                <a:cs typeface="Segoe UI" panose="020B0502040204020203" pitchFamily="34" charset="0"/>
              </a:rPr>
              <a:t> </a:t>
            </a:r>
            <a:r>
              <a:rPr lang="pt-PT" sz="1200" b="1" dirty="0" err="1">
                <a:solidFill>
                  <a:srgbClr val="00151E"/>
                </a:solidFill>
                <a:latin typeface="Segoe UI" panose="020B0502040204020203" pitchFamily="34" charset="0"/>
                <a:cs typeface="Segoe UI" panose="020B0502040204020203" pitchFamily="34" charset="0"/>
              </a:rPr>
              <a:t>notebooks</a:t>
            </a:r>
            <a:r>
              <a:rPr lang="pt-PT" sz="1200" b="1" dirty="0">
                <a:solidFill>
                  <a:srgbClr val="00151E"/>
                </a:solidFill>
                <a:latin typeface="Segoe UI" panose="020B0502040204020203" pitchFamily="34" charset="0"/>
                <a:cs typeface="Segoe UI" panose="020B0502040204020203" pitchFamily="34" charset="0"/>
              </a:rPr>
              <a:t> </a:t>
            </a:r>
            <a:r>
              <a:rPr lang="pt-PT" sz="1200" b="1" dirty="0" err="1">
                <a:solidFill>
                  <a:srgbClr val="00151E"/>
                </a:solidFill>
                <a:latin typeface="Segoe UI" panose="020B0502040204020203" pitchFamily="34" charset="0"/>
                <a:cs typeface="Segoe UI" panose="020B0502040204020203" pitchFamily="34" charset="0"/>
              </a:rPr>
              <a:t>and</a:t>
            </a:r>
            <a:r>
              <a:rPr lang="pt-PT" sz="1200" b="1" dirty="0">
                <a:solidFill>
                  <a:srgbClr val="00151E"/>
                </a:solidFill>
                <a:latin typeface="Segoe UI" panose="020B0502040204020203" pitchFamily="34" charset="0"/>
                <a:cs typeface="Segoe UI" panose="020B0502040204020203" pitchFamily="34" charset="0"/>
              </a:rPr>
              <a:t> pipeline scripts.</a:t>
            </a:r>
            <a:r>
              <a:rPr kumimoji="0" lang="pt-PT"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 </a:t>
            </a:r>
            <a:endPar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
                <a:srgbClr val="FFFFFF"/>
              </a:buClr>
              <a:buSzTx/>
              <a:buFontTx/>
              <a:buNone/>
              <a:tabLst/>
              <a:defRPr/>
            </a:pPr>
            <a:endParaRPr kumimoji="0" lang="pt-PT" sz="1200" b="0" i="0" u="none" strike="noStrike" kern="1200" cap="none" spc="0" normalizeH="0" baseline="0" noProof="0" dirty="0">
              <a:ln>
                <a:noFill/>
              </a:ln>
              <a:solidFill>
                <a:srgbClr val="00151E"/>
              </a:solidFill>
              <a:effectLst/>
              <a:uLnTx/>
              <a:uFillTx/>
              <a:latin typeface="Calibri" panose="020F0502020204030204"/>
              <a:ea typeface="+mn-ea"/>
              <a:cs typeface="+mn-cs"/>
            </a:endParaRPr>
          </a:p>
        </p:txBody>
      </p:sp>
      <p:sp>
        <p:nvSpPr>
          <p:cNvPr id="51" name="TextBox 50">
            <a:extLst>
              <a:ext uri="{FF2B5EF4-FFF2-40B4-BE49-F238E27FC236}">
                <a16:creationId xmlns:a16="http://schemas.microsoft.com/office/drawing/2014/main" id="{17AE1B74-EA4F-F04E-B8A1-607F02A1FDED}"/>
              </a:ext>
            </a:extLst>
          </p:cNvPr>
          <p:cNvSpPr txBox="1"/>
          <p:nvPr/>
        </p:nvSpPr>
        <p:spPr>
          <a:xfrm>
            <a:off x="9626569" y="3679254"/>
            <a:ext cx="1927251" cy="1015663"/>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
                <a:srgbClr val="FFFFFF"/>
              </a:buClr>
              <a:buSzTx/>
              <a:tabLst/>
              <a:defRPr/>
            </a:pPr>
            <a:r>
              <a:rPr kumimoji="0" lang="pt-PT" sz="1200" b="1"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Thi</a:t>
            </a:r>
            <a:r>
              <a:rPr lang="pt-PT" sz="1200" b="1" dirty="0">
                <a:solidFill>
                  <a:srgbClr val="00151E"/>
                </a:solidFill>
                <a:latin typeface="Segoe UI" panose="020B0502040204020203" pitchFamily="34" charset="0"/>
                <a:cs typeface="Segoe UI" panose="020B0502040204020203" pitchFamily="34" charset="0"/>
              </a:rPr>
              <a:t>s </a:t>
            </a:r>
            <a:r>
              <a:rPr lang="pt-PT" sz="1200" b="1" dirty="0" err="1">
                <a:solidFill>
                  <a:srgbClr val="00151E"/>
                </a:solidFill>
                <a:latin typeface="Segoe UI" panose="020B0502040204020203" pitchFamily="34" charset="0"/>
                <a:cs typeface="Segoe UI" panose="020B0502040204020203" pitchFamily="34" charset="0"/>
              </a:rPr>
              <a:t>presentation</a:t>
            </a:r>
            <a:r>
              <a:rPr lang="pt-PT" sz="1200" b="1" dirty="0">
                <a:solidFill>
                  <a:srgbClr val="00151E"/>
                </a:solidFill>
                <a:latin typeface="Segoe UI" panose="020B0502040204020203" pitchFamily="34" charset="0"/>
                <a:cs typeface="Segoe UI" panose="020B0502040204020203" pitchFamily="34" charset="0"/>
              </a:rPr>
              <a:t> </a:t>
            </a:r>
            <a:r>
              <a:rPr lang="pt-PT" sz="1200" b="1" dirty="0" err="1">
                <a:solidFill>
                  <a:srgbClr val="00151E"/>
                </a:solidFill>
                <a:latin typeface="Segoe UI" panose="020B0502040204020203" pitchFamily="34" charset="0"/>
                <a:cs typeface="Segoe UI" panose="020B0502040204020203" pitchFamily="34" charset="0"/>
              </a:rPr>
              <a:t>and</a:t>
            </a:r>
            <a:r>
              <a:rPr lang="pt-PT" sz="1200" b="1" dirty="0">
                <a:solidFill>
                  <a:srgbClr val="00151E"/>
                </a:solidFill>
                <a:latin typeface="Segoe UI" panose="020B0502040204020203" pitchFamily="34" charset="0"/>
                <a:cs typeface="Segoe UI" panose="020B0502040204020203" pitchFamily="34" charset="0"/>
              </a:rPr>
              <a:t> a </a:t>
            </a:r>
            <a:r>
              <a:rPr lang="pt-PT" sz="1200" b="1" dirty="0" err="1">
                <a:solidFill>
                  <a:srgbClr val="00151E"/>
                </a:solidFill>
                <a:latin typeface="Segoe UI" panose="020B0502040204020203" pitchFamily="34" charset="0"/>
                <a:cs typeface="Segoe UI" panose="020B0502040204020203" pitchFamily="34" charset="0"/>
              </a:rPr>
              <a:t>Powerbi</a:t>
            </a:r>
            <a:r>
              <a:rPr lang="pt-PT" sz="1200" b="1" dirty="0">
                <a:solidFill>
                  <a:srgbClr val="00151E"/>
                </a:solidFill>
                <a:latin typeface="Segoe UI" panose="020B0502040204020203" pitchFamily="34" charset="0"/>
                <a:cs typeface="Segoe UI" panose="020B0502040204020203" pitchFamily="34" charset="0"/>
              </a:rPr>
              <a:t> </a:t>
            </a:r>
            <a:r>
              <a:rPr lang="pt-PT" sz="1200" b="1" dirty="0" err="1">
                <a:solidFill>
                  <a:srgbClr val="00151E"/>
                </a:solidFill>
                <a:latin typeface="Segoe UI" panose="020B0502040204020203" pitchFamily="34" charset="0"/>
                <a:cs typeface="Segoe UI" panose="020B0502040204020203" pitchFamily="34" charset="0"/>
              </a:rPr>
              <a:t>Application</a:t>
            </a:r>
            <a:r>
              <a:rPr lang="pt-PT" sz="1200" b="1" dirty="0">
                <a:solidFill>
                  <a:srgbClr val="00151E"/>
                </a:solidFill>
                <a:latin typeface="Segoe UI" panose="020B0502040204020203" pitchFamily="34" charset="0"/>
                <a:cs typeface="Segoe UI" panose="020B0502040204020203" pitchFamily="34" charset="0"/>
              </a:rPr>
              <a:t> </a:t>
            </a:r>
            <a:r>
              <a:rPr lang="pt-PT" sz="1200" b="1" dirty="0" err="1">
                <a:solidFill>
                  <a:srgbClr val="00151E"/>
                </a:solidFill>
                <a:latin typeface="Segoe UI" panose="020B0502040204020203" pitchFamily="34" charset="0"/>
                <a:cs typeface="Segoe UI" panose="020B0502040204020203" pitchFamily="34" charset="0"/>
              </a:rPr>
              <a:t>with</a:t>
            </a:r>
            <a:r>
              <a:rPr lang="pt-PT" sz="1200" b="1" dirty="0">
                <a:solidFill>
                  <a:srgbClr val="00151E"/>
                </a:solidFill>
                <a:latin typeface="Segoe UI" panose="020B0502040204020203" pitchFamily="34" charset="0"/>
                <a:cs typeface="Segoe UI" panose="020B0502040204020203" pitchFamily="34" charset="0"/>
              </a:rPr>
              <a:t> some </a:t>
            </a:r>
            <a:r>
              <a:rPr lang="pt-PT" sz="1200" b="1" dirty="0" err="1">
                <a:solidFill>
                  <a:srgbClr val="00151E"/>
                </a:solidFill>
                <a:latin typeface="Segoe UI" panose="020B0502040204020203" pitchFamily="34" charset="0"/>
                <a:cs typeface="Segoe UI" panose="020B0502040204020203" pitchFamily="34" charset="0"/>
              </a:rPr>
              <a:t>reports</a:t>
            </a:r>
            <a:r>
              <a:rPr lang="pt-PT" sz="1200" b="1" dirty="0">
                <a:solidFill>
                  <a:srgbClr val="00151E"/>
                </a:solidFill>
                <a:latin typeface="Segoe UI" panose="020B0502040204020203" pitchFamily="34" charset="0"/>
                <a:cs typeface="Segoe UI" panose="020B0502040204020203" pitchFamily="34" charset="0"/>
              </a:rPr>
              <a:t> </a:t>
            </a:r>
            <a:r>
              <a:rPr lang="pt-PT" sz="1200" b="1" dirty="0" err="1">
                <a:solidFill>
                  <a:srgbClr val="00151E"/>
                </a:solidFill>
                <a:latin typeface="Segoe UI" panose="020B0502040204020203" pitchFamily="34" charset="0"/>
                <a:cs typeface="Segoe UI" panose="020B0502040204020203" pitchFamily="34" charset="0"/>
              </a:rPr>
              <a:t>on</a:t>
            </a:r>
            <a:r>
              <a:rPr lang="pt-PT" sz="1200" b="1" dirty="0">
                <a:solidFill>
                  <a:srgbClr val="00151E"/>
                </a:solidFill>
                <a:latin typeface="Segoe UI" panose="020B0502040204020203" pitchFamily="34" charset="0"/>
                <a:cs typeface="Segoe UI" panose="020B0502040204020203" pitchFamily="34" charset="0"/>
              </a:rPr>
              <a:t> </a:t>
            </a:r>
            <a:r>
              <a:rPr lang="pt-PT" sz="1200" b="1" dirty="0" err="1">
                <a:solidFill>
                  <a:srgbClr val="00151E"/>
                </a:solidFill>
                <a:latin typeface="Segoe UI" panose="020B0502040204020203" pitchFamily="34" charset="0"/>
                <a:cs typeface="Segoe UI" panose="020B0502040204020203" pitchFamily="34" charset="0"/>
              </a:rPr>
              <a:t>the</a:t>
            </a:r>
            <a:r>
              <a:rPr lang="pt-PT" sz="1200" b="1" dirty="0">
                <a:solidFill>
                  <a:srgbClr val="00151E"/>
                </a:solidFill>
                <a:latin typeface="Segoe UI" panose="020B0502040204020203" pitchFamily="34" charset="0"/>
                <a:cs typeface="Segoe UI" panose="020B0502040204020203" pitchFamily="34" charset="0"/>
              </a:rPr>
              <a:t> data </a:t>
            </a:r>
            <a:r>
              <a:rPr lang="pt-PT" sz="1200" b="1" dirty="0" err="1">
                <a:solidFill>
                  <a:srgbClr val="00151E"/>
                </a:solidFill>
                <a:latin typeface="Segoe UI" panose="020B0502040204020203" pitchFamily="34" charset="0"/>
                <a:cs typeface="Segoe UI" panose="020B0502040204020203" pitchFamily="34" charset="0"/>
              </a:rPr>
              <a:t>and</a:t>
            </a:r>
            <a:r>
              <a:rPr lang="pt-PT" sz="1200" b="1" dirty="0">
                <a:solidFill>
                  <a:srgbClr val="00151E"/>
                </a:solidFill>
                <a:latin typeface="Segoe UI" panose="020B0502040204020203" pitchFamily="34" charset="0"/>
                <a:cs typeface="Segoe UI" panose="020B0502040204020203" pitchFamily="34" charset="0"/>
              </a:rPr>
              <a:t> </a:t>
            </a:r>
            <a:r>
              <a:rPr lang="pt-PT" sz="1200" b="1" dirty="0" err="1">
                <a:solidFill>
                  <a:srgbClr val="00151E"/>
                </a:solidFill>
                <a:latin typeface="Segoe UI" panose="020B0502040204020203" pitchFamily="34" charset="0"/>
                <a:cs typeface="Segoe UI" panose="020B0502040204020203" pitchFamily="34" charset="0"/>
              </a:rPr>
              <a:t>the</a:t>
            </a:r>
            <a:r>
              <a:rPr lang="pt-PT" sz="1200" b="1" dirty="0">
                <a:solidFill>
                  <a:srgbClr val="00151E"/>
                </a:solidFill>
                <a:latin typeface="Segoe UI" panose="020B0502040204020203" pitchFamily="34" charset="0"/>
                <a:cs typeface="Segoe UI" panose="020B0502040204020203" pitchFamily="34" charset="0"/>
              </a:rPr>
              <a:t> cluster </a:t>
            </a:r>
            <a:r>
              <a:rPr lang="pt-PT" sz="1200" b="1" dirty="0" err="1">
                <a:solidFill>
                  <a:srgbClr val="00151E"/>
                </a:solidFill>
                <a:latin typeface="Segoe UI" panose="020B0502040204020203" pitchFamily="34" charset="0"/>
                <a:cs typeface="Segoe UI" panose="020B0502040204020203" pitchFamily="34" charset="0"/>
              </a:rPr>
              <a:t>results</a:t>
            </a:r>
            <a:r>
              <a:rPr lang="pt-PT" sz="1200" b="1" dirty="0">
                <a:solidFill>
                  <a:srgbClr val="00151E"/>
                </a:solidFill>
                <a:latin typeface="Segoe UI" panose="020B0502040204020203" pitchFamily="34" charset="0"/>
                <a:cs typeface="Segoe UI" panose="020B0502040204020203" pitchFamily="34" charset="0"/>
              </a:rPr>
              <a:t>.</a:t>
            </a:r>
            <a:endParaRPr kumimoji="0" lang="pt-PT"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endParaRPr>
          </a:p>
        </p:txBody>
      </p:sp>
      <p:sp>
        <p:nvSpPr>
          <p:cNvPr id="45" name="Rectangle 5">
            <a:extLst>
              <a:ext uri="{FF2B5EF4-FFF2-40B4-BE49-F238E27FC236}">
                <a16:creationId xmlns:a16="http://schemas.microsoft.com/office/drawing/2014/main" id="{CA78054B-BA4B-5145-8D5D-774F4B686B1C}"/>
              </a:ext>
            </a:extLst>
          </p:cNvPr>
          <p:cNvSpPr>
            <a:spLocks noChangeArrowheads="1"/>
          </p:cNvSpPr>
          <p:nvPr/>
        </p:nvSpPr>
        <p:spPr bwMode="auto">
          <a:xfrm>
            <a:off x="550579" y="2010861"/>
            <a:ext cx="4204408" cy="132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90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pPr>
            <a:r>
              <a:rPr lang="en-US" altLang="en-PT" sz="5400" b="1" dirty="0">
                <a:solidFill>
                  <a:srgbClr val="FFFFFF"/>
                </a:solidFill>
                <a:latin typeface="Segoe UI" panose="020B0502040204020203" pitchFamily="34" charset="0"/>
                <a:cs typeface="Segoe UI" panose="020B0502040204020203" pitchFamily="34" charset="0"/>
              </a:rPr>
              <a:t>Delivery</a:t>
            </a:r>
            <a:endParaRPr kumimoji="0" lang="en-US" altLang="en-PT" sz="5400" b="1"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grpSp>
        <p:nvGrpSpPr>
          <p:cNvPr id="53" name="Group 52">
            <a:extLst>
              <a:ext uri="{FF2B5EF4-FFF2-40B4-BE49-F238E27FC236}">
                <a16:creationId xmlns:a16="http://schemas.microsoft.com/office/drawing/2014/main" id="{CEDE7C11-B695-6548-AD1A-00066BFA014E}"/>
              </a:ext>
            </a:extLst>
          </p:cNvPr>
          <p:cNvGrpSpPr/>
          <p:nvPr/>
        </p:nvGrpSpPr>
        <p:grpSpPr>
          <a:xfrm>
            <a:off x="11010789" y="152400"/>
            <a:ext cx="1161712" cy="6580430"/>
            <a:chOff x="11010789" y="152400"/>
            <a:chExt cx="1161712" cy="6580430"/>
          </a:xfrm>
        </p:grpSpPr>
        <p:sp>
          <p:nvSpPr>
            <p:cNvPr id="54" name="CaixaDeTexto 189">
              <a:extLst>
                <a:ext uri="{FF2B5EF4-FFF2-40B4-BE49-F238E27FC236}">
                  <a16:creationId xmlns:a16="http://schemas.microsoft.com/office/drawing/2014/main" id="{BC9474E5-5A0F-F048-B1B8-D7C032A977D0}"/>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55" name="Picture 54">
              <a:extLst>
                <a:ext uri="{FF2B5EF4-FFF2-40B4-BE49-F238E27FC236}">
                  <a16:creationId xmlns:a16="http://schemas.microsoft.com/office/drawing/2014/main" id="{369CC793-B980-DF41-950B-50A1540F1B71}"/>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2072951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6" name="Gráfico 95" descr="Alvo destaque">
            <a:extLst>
              <a:ext uri="{FF2B5EF4-FFF2-40B4-BE49-F238E27FC236}">
                <a16:creationId xmlns:a16="http://schemas.microsoft.com/office/drawing/2014/main" id="{25476988-4433-4908-B83C-AE2D4EAF31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5258" y="4401228"/>
            <a:ext cx="504000" cy="504000"/>
          </a:xfrm>
          <a:prstGeom prst="rect">
            <a:avLst/>
          </a:prstGeom>
        </p:spPr>
      </p:pic>
      <p:sp>
        <p:nvSpPr>
          <p:cNvPr id="15" name="Rectangle 14">
            <a:hlinkClick r:id="rId5" action="ppaction://hlinksldjump"/>
            <a:extLst>
              <a:ext uri="{FF2B5EF4-FFF2-40B4-BE49-F238E27FC236}">
                <a16:creationId xmlns:a16="http://schemas.microsoft.com/office/drawing/2014/main" id="{6BB173A2-789D-D942-B6C8-8E76E72620E4}"/>
              </a:ext>
            </a:extLst>
          </p:cNvPr>
          <p:cNvSpPr/>
          <p:nvPr/>
        </p:nvSpPr>
        <p:spPr>
          <a:xfrm>
            <a:off x="1031036" y="1551801"/>
            <a:ext cx="92398" cy="276999"/>
          </a:xfrm>
          <a:prstGeom prst="rect">
            <a:avLst/>
          </a:prstGeom>
        </p:spPr>
        <p:txBody>
          <a:bodyPr wrap="non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200" b="1" i="0" u="none" strike="noStrike" kern="1200" cap="none" spc="0" normalizeH="0" baseline="0" noProof="0" dirty="0">
              <a:ln>
                <a:noFill/>
              </a:ln>
              <a:solidFill>
                <a:srgbClr val="E1E6ED"/>
              </a:solidFill>
              <a:effectLst/>
              <a:uLnTx/>
              <a:uFillTx/>
              <a:latin typeface="Segoe UI Semibold" panose="020B0502040204020203" pitchFamily="34" charset="0"/>
              <a:ea typeface="+mn-ea"/>
              <a:cs typeface="Segoe UI Semibold" panose="020B0502040204020203" pitchFamily="34" charset="0"/>
            </a:endParaRPr>
          </a:p>
        </p:txBody>
      </p:sp>
      <p:sp>
        <p:nvSpPr>
          <p:cNvPr id="21" name="TextBox 20">
            <a:extLst>
              <a:ext uri="{FF2B5EF4-FFF2-40B4-BE49-F238E27FC236}">
                <a16:creationId xmlns:a16="http://schemas.microsoft.com/office/drawing/2014/main" id="{3588DD22-D932-1143-B383-91DFA822BC1D}"/>
              </a:ext>
            </a:extLst>
          </p:cNvPr>
          <p:cNvSpPr txBox="1"/>
          <p:nvPr/>
        </p:nvSpPr>
        <p:spPr>
          <a:xfrm>
            <a:off x="713829" y="744348"/>
            <a:ext cx="11522074" cy="615553"/>
          </a:xfrm>
          <a:prstGeom prst="rect">
            <a:avLst/>
          </a:prstGeom>
          <a:noFill/>
        </p:spPr>
        <p:txBody>
          <a:bodyPr wrap="square" lIns="0" tIns="0" rIns="0" bIns="0" rtlCol="0">
            <a:spAutoFit/>
          </a:bodyPr>
          <a:lstStyle>
            <a:defPPr>
              <a:defRPr lang="en-PT"/>
            </a:defPPr>
            <a:lvl1pPr>
              <a:defRPr b="1" i="1">
                <a:latin typeface="Segoe UI Semibold" panose="020B0502040204020203" pitchFamily="34" charset="0"/>
                <a:cs typeface="Segoe UI Semibold"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4000" i="0" dirty="0" err="1">
                <a:solidFill>
                  <a:srgbClr val="FFFFFF"/>
                </a:solidFill>
                <a:latin typeface="Segoe UI" panose="020B0502040204020203" pitchFamily="34" charset="0"/>
                <a:cs typeface="Segoe UI" panose="020B0502040204020203" pitchFamily="34" charset="0"/>
              </a:rPr>
              <a:t>i</a:t>
            </a:r>
            <a:r>
              <a:rPr kumimoji="0" lang="en-GB" sz="400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ndex</a:t>
            </a:r>
            <a:endParaRPr kumimoji="0" lang="en-GB" sz="40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4" name="Group 3">
            <a:extLst>
              <a:ext uri="{FF2B5EF4-FFF2-40B4-BE49-F238E27FC236}">
                <a16:creationId xmlns:a16="http://schemas.microsoft.com/office/drawing/2014/main" id="{149EB490-5A54-DB43-B038-99613B31B2DE}"/>
              </a:ext>
            </a:extLst>
          </p:cNvPr>
          <p:cNvGrpSpPr/>
          <p:nvPr/>
        </p:nvGrpSpPr>
        <p:grpSpPr>
          <a:xfrm>
            <a:off x="1371600" y="1828800"/>
            <a:ext cx="9044660" cy="3054497"/>
            <a:chOff x="1131317" y="1843087"/>
            <a:chExt cx="9044660" cy="3054497"/>
          </a:xfrm>
        </p:grpSpPr>
        <p:grpSp>
          <p:nvGrpSpPr>
            <p:cNvPr id="2" name="Group 1">
              <a:extLst>
                <a:ext uri="{FF2B5EF4-FFF2-40B4-BE49-F238E27FC236}">
                  <a16:creationId xmlns:a16="http://schemas.microsoft.com/office/drawing/2014/main" id="{088CC9D7-0D4A-9444-B435-1C6F79AB92D8}"/>
                </a:ext>
              </a:extLst>
            </p:cNvPr>
            <p:cNvGrpSpPr/>
            <p:nvPr/>
          </p:nvGrpSpPr>
          <p:grpSpPr>
            <a:xfrm>
              <a:off x="1144233" y="1843087"/>
              <a:ext cx="2432158" cy="548045"/>
              <a:chOff x="727806" y="1509355"/>
              <a:chExt cx="2432158" cy="548045"/>
            </a:xfrm>
          </p:grpSpPr>
          <p:sp>
            <p:nvSpPr>
              <p:cNvPr id="14" name="TextBox 13">
                <a:hlinkClick r:id="" action="ppaction://noaction"/>
                <a:extLst>
                  <a:ext uri="{FF2B5EF4-FFF2-40B4-BE49-F238E27FC236}">
                    <a16:creationId xmlns:a16="http://schemas.microsoft.com/office/drawing/2014/main" id="{65FFA740-786E-1945-B5A4-F812115F2DC2}"/>
                  </a:ext>
                </a:extLst>
              </p:cNvPr>
              <p:cNvSpPr txBox="1"/>
              <p:nvPr/>
            </p:nvSpPr>
            <p:spPr>
              <a:xfrm>
                <a:off x="914400" y="1795790"/>
                <a:ext cx="2245564"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The</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problem</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at</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hands</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6" name="Rectangle 15">
                <a:hlinkClick r:id="rId5" action="ppaction://hlinksldjump"/>
                <a:extLst>
                  <a:ext uri="{FF2B5EF4-FFF2-40B4-BE49-F238E27FC236}">
                    <a16:creationId xmlns:a16="http://schemas.microsoft.com/office/drawing/2014/main" id="{942E4C7B-AF50-5042-B991-2EC2AD14C0D8}"/>
                  </a:ext>
                </a:extLst>
              </p:cNvPr>
              <p:cNvSpPr/>
              <p:nvPr/>
            </p:nvSpPr>
            <p:spPr>
              <a:xfrm>
                <a:off x="727806" y="1509355"/>
                <a:ext cx="725391"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1. </a:t>
                </a:r>
                <a:r>
                  <a:rPr lang="pt-PT" sz="1400" b="1" dirty="0" err="1">
                    <a:solidFill>
                      <a:srgbClr val="FFFFFF"/>
                    </a:solidFill>
                    <a:latin typeface="Segoe UI" panose="020B0502040204020203" pitchFamily="34" charset="0"/>
                    <a:cs typeface="Segoe UI" panose="020B0502040204020203" pitchFamily="34" charset="0"/>
                  </a:rPr>
                  <a:t>Goal</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18" name="Group 17">
              <a:extLst>
                <a:ext uri="{FF2B5EF4-FFF2-40B4-BE49-F238E27FC236}">
                  <a16:creationId xmlns:a16="http://schemas.microsoft.com/office/drawing/2014/main" id="{B36C9E3A-C675-9143-99A9-5BF4C7747CA4}"/>
                </a:ext>
              </a:extLst>
            </p:cNvPr>
            <p:cNvGrpSpPr/>
            <p:nvPr/>
          </p:nvGrpSpPr>
          <p:grpSpPr>
            <a:xfrm>
              <a:off x="1144233" y="2678571"/>
              <a:ext cx="2809112" cy="548045"/>
              <a:chOff x="727806" y="1509355"/>
              <a:chExt cx="2809112" cy="548045"/>
            </a:xfrm>
          </p:grpSpPr>
          <p:sp>
            <p:nvSpPr>
              <p:cNvPr id="19" name="TextBox 18">
                <a:hlinkClick r:id="" action="ppaction://noaction"/>
                <a:extLst>
                  <a:ext uri="{FF2B5EF4-FFF2-40B4-BE49-F238E27FC236}">
                    <a16:creationId xmlns:a16="http://schemas.microsoft.com/office/drawing/2014/main" id="{280A578A-B624-2145-A21F-9FC19C180D0C}"/>
                  </a:ext>
                </a:extLst>
              </p:cNvPr>
              <p:cNvSpPr txBox="1"/>
              <p:nvPr/>
            </p:nvSpPr>
            <p:spPr>
              <a:xfrm>
                <a:off x="914400" y="1795790"/>
                <a:ext cx="2622518"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dirty="0">
                    <a:solidFill>
                      <a:srgbClr val="FFFFFF"/>
                    </a:solidFill>
                    <a:latin typeface="Segoe UI Light" panose="020B0502040204020203" pitchFamily="34" charset="0"/>
                    <a:cs typeface="Segoe UI Light" panose="020B0502040204020203" pitchFamily="34" charset="0"/>
                  </a:rPr>
                  <a:t>Data </a:t>
                </a:r>
                <a:r>
                  <a:rPr lang="pt-PT" sz="1400" dirty="0" err="1">
                    <a:solidFill>
                      <a:srgbClr val="FFFFFF"/>
                    </a:solidFill>
                    <a:latin typeface="Segoe UI Light" panose="020B0502040204020203" pitchFamily="34" charset="0"/>
                    <a:cs typeface="Segoe UI Light" panose="020B0502040204020203" pitchFamily="34" charset="0"/>
                  </a:rPr>
                  <a:t>provided</a:t>
                </a:r>
                <a:r>
                  <a:rPr lang="pt-PT" sz="1400" dirty="0">
                    <a:solidFill>
                      <a:srgbClr val="FFFFFF"/>
                    </a:solidFill>
                    <a:latin typeface="Segoe UI Light" panose="020B0502040204020203" pitchFamily="34" charset="0"/>
                    <a:cs typeface="Segoe UI Light" panose="020B0502040204020203" pitchFamily="34" charset="0"/>
                  </a:rPr>
                  <a:t> to </a:t>
                </a:r>
                <a:r>
                  <a:rPr lang="pt-PT" sz="1400" dirty="0" err="1">
                    <a:solidFill>
                      <a:srgbClr val="FFFFFF"/>
                    </a:solidFill>
                    <a:latin typeface="Segoe UI Light" panose="020B0502040204020203" pitchFamily="34" charset="0"/>
                    <a:cs typeface="Segoe UI Light" panose="020B0502040204020203" pitchFamily="34" charset="0"/>
                  </a:rPr>
                  <a:t>us</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20" name="Rectangle 19">
                <a:hlinkClick r:id="rId5" action="ppaction://hlinksldjump"/>
                <a:extLst>
                  <a:ext uri="{FF2B5EF4-FFF2-40B4-BE49-F238E27FC236}">
                    <a16:creationId xmlns:a16="http://schemas.microsoft.com/office/drawing/2014/main" id="{12338789-BDBB-4345-951F-C33223D41374}"/>
                  </a:ext>
                </a:extLst>
              </p:cNvPr>
              <p:cNvSpPr/>
              <p:nvPr/>
            </p:nvSpPr>
            <p:spPr>
              <a:xfrm>
                <a:off x="727806" y="1509355"/>
                <a:ext cx="671018"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2. </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Data</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29" name="Group 28">
              <a:extLst>
                <a:ext uri="{FF2B5EF4-FFF2-40B4-BE49-F238E27FC236}">
                  <a16:creationId xmlns:a16="http://schemas.microsoft.com/office/drawing/2014/main" id="{24DA0504-C56C-B644-A670-30B4C427D823}"/>
                </a:ext>
              </a:extLst>
            </p:cNvPr>
            <p:cNvGrpSpPr/>
            <p:nvPr/>
          </p:nvGrpSpPr>
          <p:grpSpPr>
            <a:xfrm>
              <a:off x="1144233" y="3514055"/>
              <a:ext cx="3172370" cy="548045"/>
              <a:chOff x="727806" y="1509355"/>
              <a:chExt cx="3172370" cy="548045"/>
            </a:xfrm>
          </p:grpSpPr>
          <p:sp>
            <p:nvSpPr>
              <p:cNvPr id="30" name="TextBox 29">
                <a:hlinkClick r:id="" action="ppaction://noaction"/>
                <a:extLst>
                  <a:ext uri="{FF2B5EF4-FFF2-40B4-BE49-F238E27FC236}">
                    <a16:creationId xmlns:a16="http://schemas.microsoft.com/office/drawing/2014/main" id="{57F78172-A486-494F-9C21-A5071D05225F}"/>
                  </a:ext>
                </a:extLst>
              </p:cNvPr>
              <p:cNvSpPr txBox="1"/>
              <p:nvPr/>
            </p:nvSpPr>
            <p:spPr>
              <a:xfrm>
                <a:off x="914399" y="1795790"/>
                <a:ext cx="2985777"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dirty="0" err="1">
                    <a:solidFill>
                      <a:srgbClr val="FFFFFF"/>
                    </a:solidFill>
                    <a:latin typeface="Segoe UI Light" panose="020B0502040204020203" pitchFamily="34" charset="0"/>
                    <a:cs typeface="Segoe UI Light" panose="020B0502040204020203" pitchFamily="34" charset="0"/>
                  </a:rPr>
                  <a:t>Our</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solution</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proposal</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31" name="Rectangle 30">
                <a:hlinkClick r:id="rId5" action="ppaction://hlinksldjump"/>
                <a:extLst>
                  <a:ext uri="{FF2B5EF4-FFF2-40B4-BE49-F238E27FC236}">
                    <a16:creationId xmlns:a16="http://schemas.microsoft.com/office/drawing/2014/main" id="{757D3479-AE2E-C540-969F-AF86A6D1F38E}"/>
                  </a:ext>
                </a:extLst>
              </p:cNvPr>
              <p:cNvSpPr/>
              <p:nvPr/>
            </p:nvSpPr>
            <p:spPr>
              <a:xfrm>
                <a:off x="727806" y="1509355"/>
                <a:ext cx="1128771"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3. </a:t>
                </a:r>
                <a:r>
                  <a:rPr kumimoji="0" lang="pt-PT" sz="140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Proposal</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32" name="Group 31">
              <a:extLst>
                <a:ext uri="{FF2B5EF4-FFF2-40B4-BE49-F238E27FC236}">
                  <a16:creationId xmlns:a16="http://schemas.microsoft.com/office/drawing/2014/main" id="{C5949FE1-3B17-FA46-B2D7-B41CA1E0347E}"/>
                </a:ext>
              </a:extLst>
            </p:cNvPr>
            <p:cNvGrpSpPr/>
            <p:nvPr/>
          </p:nvGrpSpPr>
          <p:grpSpPr>
            <a:xfrm>
              <a:off x="1131317" y="4349539"/>
              <a:ext cx="2432158" cy="548045"/>
              <a:chOff x="727806" y="1509355"/>
              <a:chExt cx="2432158" cy="548045"/>
            </a:xfrm>
          </p:grpSpPr>
          <p:sp>
            <p:nvSpPr>
              <p:cNvPr id="33" name="TextBox 32">
                <a:hlinkClick r:id="" action="ppaction://noaction"/>
                <a:extLst>
                  <a:ext uri="{FF2B5EF4-FFF2-40B4-BE49-F238E27FC236}">
                    <a16:creationId xmlns:a16="http://schemas.microsoft.com/office/drawing/2014/main" id="{44D58978-EAB1-C44E-B49E-AED27C938119}"/>
                  </a:ext>
                </a:extLst>
              </p:cNvPr>
              <p:cNvSpPr txBox="1"/>
              <p:nvPr/>
            </p:nvSpPr>
            <p:spPr>
              <a:xfrm>
                <a:off x="914400" y="1795790"/>
                <a:ext cx="2245564"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dirty="0" err="1">
                    <a:solidFill>
                      <a:srgbClr val="FFFFFF"/>
                    </a:solidFill>
                    <a:latin typeface="Segoe UI Light" panose="020B0502040204020203" pitchFamily="34" charset="0"/>
                    <a:cs typeface="Segoe UI Light" panose="020B0502040204020203" pitchFamily="34" charset="0"/>
                  </a:rPr>
                  <a:t>The</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solution</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results</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34" name="Rectangle 33">
                <a:hlinkClick r:id="rId5" action="ppaction://hlinksldjump"/>
                <a:extLst>
                  <a:ext uri="{FF2B5EF4-FFF2-40B4-BE49-F238E27FC236}">
                    <a16:creationId xmlns:a16="http://schemas.microsoft.com/office/drawing/2014/main" id="{D7407DD5-AD7A-574A-8E7B-09EA6BC849E4}"/>
                  </a:ext>
                </a:extLst>
              </p:cNvPr>
              <p:cNvSpPr/>
              <p:nvPr/>
            </p:nvSpPr>
            <p:spPr>
              <a:xfrm>
                <a:off x="727806" y="1509355"/>
                <a:ext cx="914738"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4.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Results</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35" name="Group 34">
              <a:extLst>
                <a:ext uri="{FF2B5EF4-FFF2-40B4-BE49-F238E27FC236}">
                  <a16:creationId xmlns:a16="http://schemas.microsoft.com/office/drawing/2014/main" id="{7E963D02-2FD1-8243-BFFE-5000B330BC3E}"/>
                </a:ext>
              </a:extLst>
            </p:cNvPr>
            <p:cNvGrpSpPr/>
            <p:nvPr/>
          </p:nvGrpSpPr>
          <p:grpSpPr>
            <a:xfrm>
              <a:off x="7287984" y="1861819"/>
              <a:ext cx="2887993" cy="562700"/>
              <a:chOff x="6871557" y="-1813849"/>
              <a:chExt cx="2887993" cy="562700"/>
            </a:xfrm>
          </p:grpSpPr>
          <p:sp>
            <p:nvSpPr>
              <p:cNvPr id="36" name="TextBox 35">
                <a:hlinkClick r:id="" action="ppaction://noaction"/>
                <a:extLst>
                  <a:ext uri="{FF2B5EF4-FFF2-40B4-BE49-F238E27FC236}">
                    <a16:creationId xmlns:a16="http://schemas.microsoft.com/office/drawing/2014/main" id="{95B96C85-7FF8-034D-98F3-54EDA98B72FB}"/>
                  </a:ext>
                </a:extLst>
              </p:cNvPr>
              <p:cNvSpPr txBox="1"/>
              <p:nvPr/>
            </p:nvSpPr>
            <p:spPr>
              <a:xfrm>
                <a:off x="7045235" y="-1512759"/>
                <a:ext cx="2714315"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Questions</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faced</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in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the</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project</a:t>
                </a:r>
                <a:endParaRPr kumimoji="0" lang="pt-PT" sz="1400" b="0" i="1"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37" name="Rectangle 36">
                <a:hlinkClick r:id="rId5" action="ppaction://hlinksldjump"/>
                <a:extLst>
                  <a:ext uri="{FF2B5EF4-FFF2-40B4-BE49-F238E27FC236}">
                    <a16:creationId xmlns:a16="http://schemas.microsoft.com/office/drawing/2014/main" id="{D1DFB190-61CA-3C45-A2BE-F1B2A529E442}"/>
                  </a:ext>
                </a:extLst>
              </p:cNvPr>
              <p:cNvSpPr/>
              <p:nvPr/>
            </p:nvSpPr>
            <p:spPr>
              <a:xfrm>
                <a:off x="6871557" y="-1813849"/>
                <a:ext cx="1175963"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6</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lang="pt-PT" sz="1400" b="1" dirty="0" err="1">
                    <a:solidFill>
                      <a:srgbClr val="FFFFFF"/>
                    </a:solidFill>
                    <a:latin typeface="Segoe UI Semibold" panose="020B0502040204020203" pitchFamily="34" charset="0"/>
                    <a:cs typeface="Segoe UI Semibold" panose="020B0502040204020203" pitchFamily="34" charset="0"/>
                  </a:rPr>
                  <a:t>Challenges</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sp>
        <p:nvSpPr>
          <p:cNvPr id="41" name="Google Shape;2027;p24">
            <a:extLst>
              <a:ext uri="{FF2B5EF4-FFF2-40B4-BE49-F238E27FC236}">
                <a16:creationId xmlns:a16="http://schemas.microsoft.com/office/drawing/2014/main" id="{4AEC5471-1DCE-5645-8308-C439060EF46C}"/>
              </a:ext>
            </a:extLst>
          </p:cNvPr>
          <p:cNvSpPr/>
          <p:nvPr/>
        </p:nvSpPr>
        <p:spPr>
          <a:xfrm>
            <a:off x="785258" y="4349539"/>
            <a:ext cx="245778" cy="0"/>
          </a:xfrm>
          <a:custGeom>
            <a:avLst/>
            <a:gdLst/>
            <a:ahLst/>
            <a:cxnLst/>
            <a:rect l="l" t="t" r="r" b="b"/>
            <a:pathLst>
              <a:path w="736641" h="520590" extrusionOk="0">
                <a:moveTo>
                  <a:pt x="723941" y="0"/>
                </a:moveTo>
                <a:lnTo>
                  <a:pt x="15241" y="0"/>
                </a:lnTo>
                <a:cubicBezTo>
                  <a:pt x="6350" y="0"/>
                  <a:pt x="0" y="6349"/>
                  <a:pt x="0" y="15236"/>
                </a:cubicBezTo>
                <a:lnTo>
                  <a:pt x="0" y="369492"/>
                </a:lnTo>
                <a:cubicBezTo>
                  <a:pt x="0" y="378379"/>
                  <a:pt x="6350" y="384728"/>
                  <a:pt x="15241" y="384728"/>
                </a:cubicBezTo>
                <a:lnTo>
                  <a:pt x="723941" y="384728"/>
                </a:lnTo>
                <a:cubicBezTo>
                  <a:pt x="732831" y="384728"/>
                  <a:pt x="739182" y="378379"/>
                  <a:pt x="739182" y="369492"/>
                </a:cubicBezTo>
                <a:lnTo>
                  <a:pt x="739182" y="15236"/>
                </a:lnTo>
                <a:cubicBezTo>
                  <a:pt x="739182" y="6349"/>
                  <a:pt x="732831" y="0"/>
                  <a:pt x="723941" y="0"/>
                </a:cubicBezTo>
                <a:close/>
                <a:moveTo>
                  <a:pt x="708700" y="354254"/>
                </a:moveTo>
                <a:lnTo>
                  <a:pt x="30482" y="354254"/>
                </a:lnTo>
                <a:lnTo>
                  <a:pt x="30482" y="30472"/>
                </a:lnTo>
                <a:lnTo>
                  <a:pt x="708700" y="30472"/>
                </a:lnTo>
                <a:lnTo>
                  <a:pt x="708700" y="354254"/>
                </a:lnTo>
                <a:close/>
                <a:moveTo>
                  <a:pt x="369591" y="450755"/>
                </a:moveTo>
                <a:cubicBezTo>
                  <a:pt x="360700" y="450755"/>
                  <a:pt x="354350" y="444406"/>
                  <a:pt x="354350" y="435517"/>
                </a:cubicBezTo>
                <a:lnTo>
                  <a:pt x="354350" y="405043"/>
                </a:lnTo>
                <a:cubicBezTo>
                  <a:pt x="354350" y="396156"/>
                  <a:pt x="360700" y="389807"/>
                  <a:pt x="369591" y="389807"/>
                </a:cubicBezTo>
                <a:cubicBezTo>
                  <a:pt x="378481" y="389807"/>
                  <a:pt x="384832" y="396156"/>
                  <a:pt x="384832" y="405043"/>
                </a:cubicBezTo>
                <a:lnTo>
                  <a:pt x="384832" y="435517"/>
                </a:lnTo>
                <a:cubicBezTo>
                  <a:pt x="384832" y="444406"/>
                  <a:pt x="378481" y="450755"/>
                  <a:pt x="369591" y="450755"/>
                </a:cubicBezTo>
                <a:close/>
                <a:moveTo>
                  <a:pt x="369591" y="454563"/>
                </a:moveTo>
                <a:cubicBezTo>
                  <a:pt x="349270" y="454563"/>
                  <a:pt x="334029" y="471070"/>
                  <a:pt x="334029" y="490116"/>
                </a:cubicBezTo>
                <a:cubicBezTo>
                  <a:pt x="334029" y="510432"/>
                  <a:pt x="350540" y="525668"/>
                  <a:pt x="369591" y="525668"/>
                </a:cubicBezTo>
                <a:cubicBezTo>
                  <a:pt x="388642" y="525668"/>
                  <a:pt x="405153" y="509162"/>
                  <a:pt x="405153" y="490116"/>
                </a:cubicBezTo>
                <a:cubicBezTo>
                  <a:pt x="405153" y="471070"/>
                  <a:pt x="389912" y="454563"/>
                  <a:pt x="369591" y="454563"/>
                </a:cubicBezTo>
                <a:close/>
                <a:moveTo>
                  <a:pt x="364511" y="490116"/>
                </a:moveTo>
                <a:cubicBezTo>
                  <a:pt x="364511" y="487576"/>
                  <a:pt x="367051" y="485037"/>
                  <a:pt x="369591" y="485037"/>
                </a:cubicBezTo>
                <a:cubicBezTo>
                  <a:pt x="372131" y="485037"/>
                  <a:pt x="374671" y="487576"/>
                  <a:pt x="374671" y="490116"/>
                </a:cubicBezTo>
                <a:cubicBezTo>
                  <a:pt x="375941" y="496465"/>
                  <a:pt x="364511" y="496465"/>
                  <a:pt x="364511" y="490116"/>
                </a:cubicBezTo>
                <a:close/>
                <a:moveTo>
                  <a:pt x="134628" y="137130"/>
                </a:moveTo>
                <a:cubicBezTo>
                  <a:pt x="140978" y="140940"/>
                  <a:pt x="148598" y="143479"/>
                  <a:pt x="156219" y="143479"/>
                </a:cubicBezTo>
                <a:cubicBezTo>
                  <a:pt x="170190" y="143479"/>
                  <a:pt x="184160" y="135861"/>
                  <a:pt x="191781" y="123163"/>
                </a:cubicBezTo>
                <a:cubicBezTo>
                  <a:pt x="194321" y="119354"/>
                  <a:pt x="195591" y="114276"/>
                  <a:pt x="196861" y="109197"/>
                </a:cubicBezTo>
                <a:lnTo>
                  <a:pt x="355620" y="125702"/>
                </a:lnTo>
                <a:cubicBezTo>
                  <a:pt x="355620" y="125702"/>
                  <a:pt x="356890" y="125702"/>
                  <a:pt x="356890" y="125702"/>
                </a:cubicBezTo>
                <a:cubicBezTo>
                  <a:pt x="356890" y="125702"/>
                  <a:pt x="356890" y="125702"/>
                  <a:pt x="356890" y="125702"/>
                </a:cubicBezTo>
                <a:lnTo>
                  <a:pt x="248934" y="196809"/>
                </a:lnTo>
                <a:cubicBezTo>
                  <a:pt x="246394" y="192999"/>
                  <a:pt x="242584" y="189189"/>
                  <a:pt x="237503" y="186650"/>
                </a:cubicBezTo>
                <a:cubicBezTo>
                  <a:pt x="227343" y="180301"/>
                  <a:pt x="217182" y="179032"/>
                  <a:pt x="205752" y="181571"/>
                </a:cubicBezTo>
                <a:cubicBezTo>
                  <a:pt x="194321" y="184111"/>
                  <a:pt x="185431" y="190460"/>
                  <a:pt x="180350" y="200617"/>
                </a:cubicBezTo>
                <a:cubicBezTo>
                  <a:pt x="174000" y="210775"/>
                  <a:pt x="172730" y="220932"/>
                  <a:pt x="175270" y="232360"/>
                </a:cubicBezTo>
                <a:cubicBezTo>
                  <a:pt x="177810" y="243788"/>
                  <a:pt x="184160" y="252676"/>
                  <a:pt x="194321" y="257755"/>
                </a:cubicBezTo>
                <a:cubicBezTo>
                  <a:pt x="200671" y="261565"/>
                  <a:pt x="208292" y="264103"/>
                  <a:pt x="215912" y="264103"/>
                </a:cubicBezTo>
                <a:cubicBezTo>
                  <a:pt x="229883" y="264103"/>
                  <a:pt x="242584" y="257755"/>
                  <a:pt x="250204" y="246327"/>
                </a:cubicBezTo>
                <a:lnTo>
                  <a:pt x="396262" y="286959"/>
                </a:lnTo>
                <a:cubicBezTo>
                  <a:pt x="400073" y="295847"/>
                  <a:pt x="405153" y="302195"/>
                  <a:pt x="412773" y="307275"/>
                </a:cubicBezTo>
                <a:cubicBezTo>
                  <a:pt x="419124" y="311084"/>
                  <a:pt x="426744" y="313623"/>
                  <a:pt x="434365" y="313623"/>
                </a:cubicBezTo>
                <a:cubicBezTo>
                  <a:pt x="448335" y="313623"/>
                  <a:pt x="462306" y="306005"/>
                  <a:pt x="469927" y="293308"/>
                </a:cubicBezTo>
                <a:cubicBezTo>
                  <a:pt x="469927" y="293308"/>
                  <a:pt x="469927" y="293308"/>
                  <a:pt x="469927" y="293308"/>
                </a:cubicBezTo>
                <a:cubicBezTo>
                  <a:pt x="472467" y="288229"/>
                  <a:pt x="475007" y="281880"/>
                  <a:pt x="475007" y="276801"/>
                </a:cubicBezTo>
                <a:cubicBezTo>
                  <a:pt x="476277" y="276801"/>
                  <a:pt x="477547" y="276801"/>
                  <a:pt x="477547" y="275531"/>
                </a:cubicBezTo>
                <a:lnTo>
                  <a:pt x="599474" y="201886"/>
                </a:lnTo>
                <a:cubicBezTo>
                  <a:pt x="603284" y="203157"/>
                  <a:pt x="605824" y="203157"/>
                  <a:pt x="609635" y="203157"/>
                </a:cubicBezTo>
                <a:cubicBezTo>
                  <a:pt x="623605" y="203157"/>
                  <a:pt x="637576" y="195538"/>
                  <a:pt x="645197" y="182840"/>
                </a:cubicBezTo>
                <a:cubicBezTo>
                  <a:pt x="651547" y="172683"/>
                  <a:pt x="652817" y="162525"/>
                  <a:pt x="650277" y="151097"/>
                </a:cubicBezTo>
                <a:cubicBezTo>
                  <a:pt x="647737" y="139671"/>
                  <a:pt x="641386" y="130782"/>
                  <a:pt x="631226" y="125702"/>
                </a:cubicBezTo>
                <a:cubicBezTo>
                  <a:pt x="621065" y="119354"/>
                  <a:pt x="610905" y="118084"/>
                  <a:pt x="599474" y="120625"/>
                </a:cubicBezTo>
                <a:cubicBezTo>
                  <a:pt x="588043" y="123163"/>
                  <a:pt x="579153" y="129512"/>
                  <a:pt x="574072" y="139671"/>
                </a:cubicBezTo>
                <a:cubicBezTo>
                  <a:pt x="567722" y="149827"/>
                  <a:pt x="566452" y="159986"/>
                  <a:pt x="568992" y="171414"/>
                </a:cubicBezTo>
                <a:cubicBezTo>
                  <a:pt x="570262" y="175222"/>
                  <a:pt x="571532" y="179032"/>
                  <a:pt x="574072" y="181571"/>
                </a:cubicBezTo>
                <a:lnTo>
                  <a:pt x="467386" y="245057"/>
                </a:lnTo>
                <a:cubicBezTo>
                  <a:pt x="464846" y="241249"/>
                  <a:pt x="459766" y="237439"/>
                  <a:pt x="455956" y="233630"/>
                </a:cubicBezTo>
                <a:cubicBezTo>
                  <a:pt x="436905" y="222203"/>
                  <a:pt x="410233" y="228552"/>
                  <a:pt x="398802" y="247598"/>
                </a:cubicBezTo>
                <a:cubicBezTo>
                  <a:pt x="397533" y="248867"/>
                  <a:pt x="397533" y="251406"/>
                  <a:pt x="396262" y="252676"/>
                </a:cubicBezTo>
                <a:lnTo>
                  <a:pt x="269255" y="217124"/>
                </a:lnTo>
                <a:lnTo>
                  <a:pt x="375941" y="147289"/>
                </a:lnTo>
                <a:cubicBezTo>
                  <a:pt x="382292" y="151097"/>
                  <a:pt x="388642" y="152368"/>
                  <a:pt x="396262" y="152368"/>
                </a:cubicBezTo>
                <a:cubicBezTo>
                  <a:pt x="410233" y="152368"/>
                  <a:pt x="424204" y="144748"/>
                  <a:pt x="431824" y="132051"/>
                </a:cubicBezTo>
                <a:lnTo>
                  <a:pt x="431824" y="132051"/>
                </a:lnTo>
                <a:cubicBezTo>
                  <a:pt x="443255" y="111736"/>
                  <a:pt x="436905" y="86341"/>
                  <a:pt x="417854" y="74913"/>
                </a:cubicBezTo>
                <a:cubicBezTo>
                  <a:pt x="397533" y="63487"/>
                  <a:pt x="372131" y="69835"/>
                  <a:pt x="360700" y="88881"/>
                </a:cubicBezTo>
                <a:cubicBezTo>
                  <a:pt x="359430" y="90151"/>
                  <a:pt x="359430" y="91420"/>
                  <a:pt x="359430" y="92690"/>
                </a:cubicBezTo>
                <a:cubicBezTo>
                  <a:pt x="359430" y="92690"/>
                  <a:pt x="359430" y="92690"/>
                  <a:pt x="358160" y="92690"/>
                </a:cubicBezTo>
                <a:lnTo>
                  <a:pt x="193051" y="76184"/>
                </a:lnTo>
                <a:cubicBezTo>
                  <a:pt x="191781" y="76184"/>
                  <a:pt x="191781" y="76184"/>
                  <a:pt x="190511" y="76184"/>
                </a:cubicBezTo>
                <a:cubicBezTo>
                  <a:pt x="186701" y="71105"/>
                  <a:pt x="182890" y="66025"/>
                  <a:pt x="177810" y="63487"/>
                </a:cubicBezTo>
                <a:cubicBezTo>
                  <a:pt x="167649" y="57138"/>
                  <a:pt x="157489" y="55867"/>
                  <a:pt x="146058" y="58407"/>
                </a:cubicBezTo>
                <a:cubicBezTo>
                  <a:pt x="134628" y="60946"/>
                  <a:pt x="125737" y="67295"/>
                  <a:pt x="120657" y="77453"/>
                </a:cubicBezTo>
                <a:cubicBezTo>
                  <a:pt x="114306" y="87610"/>
                  <a:pt x="113036" y="97769"/>
                  <a:pt x="115577" y="109197"/>
                </a:cubicBezTo>
                <a:cubicBezTo>
                  <a:pt x="118117" y="121894"/>
                  <a:pt x="124467" y="130782"/>
                  <a:pt x="134628" y="137130"/>
                </a:cubicBezTo>
                <a:close/>
                <a:moveTo>
                  <a:pt x="602014" y="156176"/>
                </a:moveTo>
                <a:cubicBezTo>
                  <a:pt x="603284" y="153637"/>
                  <a:pt x="605824" y="151097"/>
                  <a:pt x="609635" y="151097"/>
                </a:cubicBezTo>
                <a:cubicBezTo>
                  <a:pt x="610905" y="151097"/>
                  <a:pt x="610905" y="151097"/>
                  <a:pt x="612175" y="151097"/>
                </a:cubicBezTo>
                <a:cubicBezTo>
                  <a:pt x="614715" y="151097"/>
                  <a:pt x="615985" y="151097"/>
                  <a:pt x="618525" y="152368"/>
                </a:cubicBezTo>
                <a:cubicBezTo>
                  <a:pt x="621065" y="153637"/>
                  <a:pt x="622335" y="156176"/>
                  <a:pt x="623605" y="158717"/>
                </a:cubicBezTo>
                <a:cubicBezTo>
                  <a:pt x="624875" y="161255"/>
                  <a:pt x="623605" y="165065"/>
                  <a:pt x="622335" y="167604"/>
                </a:cubicBezTo>
                <a:cubicBezTo>
                  <a:pt x="619795" y="171414"/>
                  <a:pt x="615985" y="173953"/>
                  <a:pt x="610905" y="172683"/>
                </a:cubicBezTo>
                <a:cubicBezTo>
                  <a:pt x="609635" y="171414"/>
                  <a:pt x="607094" y="170143"/>
                  <a:pt x="605824" y="170143"/>
                </a:cubicBezTo>
                <a:cubicBezTo>
                  <a:pt x="603284" y="168873"/>
                  <a:pt x="602014" y="166335"/>
                  <a:pt x="602014" y="163794"/>
                </a:cubicBezTo>
                <a:cubicBezTo>
                  <a:pt x="599474" y="161255"/>
                  <a:pt x="600744" y="158717"/>
                  <a:pt x="602014" y="156176"/>
                </a:cubicBezTo>
                <a:close/>
                <a:moveTo>
                  <a:pt x="226073" y="228552"/>
                </a:moveTo>
                <a:cubicBezTo>
                  <a:pt x="222263" y="233630"/>
                  <a:pt x="215912" y="236170"/>
                  <a:pt x="210832" y="232360"/>
                </a:cubicBezTo>
                <a:cubicBezTo>
                  <a:pt x="208292" y="231091"/>
                  <a:pt x="207022" y="228552"/>
                  <a:pt x="205752" y="226011"/>
                </a:cubicBezTo>
                <a:cubicBezTo>
                  <a:pt x="204482" y="223473"/>
                  <a:pt x="205752" y="219663"/>
                  <a:pt x="207022" y="217124"/>
                </a:cubicBezTo>
                <a:cubicBezTo>
                  <a:pt x="208292" y="214584"/>
                  <a:pt x="210832" y="212045"/>
                  <a:pt x="214642" y="212045"/>
                </a:cubicBezTo>
                <a:cubicBezTo>
                  <a:pt x="215912" y="212045"/>
                  <a:pt x="215912" y="212045"/>
                  <a:pt x="217182" y="212045"/>
                </a:cubicBezTo>
                <a:cubicBezTo>
                  <a:pt x="219722" y="212045"/>
                  <a:pt x="220992" y="212045"/>
                  <a:pt x="223533" y="213314"/>
                </a:cubicBezTo>
                <a:cubicBezTo>
                  <a:pt x="226073" y="214584"/>
                  <a:pt x="227343" y="217124"/>
                  <a:pt x="228613" y="219663"/>
                </a:cubicBezTo>
                <a:cubicBezTo>
                  <a:pt x="228613" y="222203"/>
                  <a:pt x="228613" y="226011"/>
                  <a:pt x="226073" y="228552"/>
                </a:cubicBezTo>
                <a:close/>
                <a:moveTo>
                  <a:pt x="425474" y="265373"/>
                </a:moveTo>
                <a:cubicBezTo>
                  <a:pt x="428014" y="261565"/>
                  <a:pt x="431824" y="260295"/>
                  <a:pt x="435635" y="260295"/>
                </a:cubicBezTo>
                <a:cubicBezTo>
                  <a:pt x="438175" y="260295"/>
                  <a:pt x="439445" y="260295"/>
                  <a:pt x="441985" y="261565"/>
                </a:cubicBezTo>
                <a:cubicBezTo>
                  <a:pt x="447065" y="265373"/>
                  <a:pt x="449605" y="271722"/>
                  <a:pt x="445795" y="276801"/>
                </a:cubicBezTo>
                <a:cubicBezTo>
                  <a:pt x="441985" y="281880"/>
                  <a:pt x="435635" y="284419"/>
                  <a:pt x="430554" y="280611"/>
                </a:cubicBezTo>
                <a:cubicBezTo>
                  <a:pt x="428014" y="279341"/>
                  <a:pt x="426744" y="276801"/>
                  <a:pt x="425474" y="272992"/>
                </a:cubicBezTo>
                <a:cubicBezTo>
                  <a:pt x="424204" y="271722"/>
                  <a:pt x="424204" y="267913"/>
                  <a:pt x="425474" y="265373"/>
                </a:cubicBezTo>
                <a:close/>
                <a:moveTo>
                  <a:pt x="386102" y="107927"/>
                </a:moveTo>
                <a:cubicBezTo>
                  <a:pt x="388642" y="104117"/>
                  <a:pt x="392452" y="102848"/>
                  <a:pt x="396262" y="102848"/>
                </a:cubicBezTo>
                <a:cubicBezTo>
                  <a:pt x="398802" y="102848"/>
                  <a:pt x="400073" y="102848"/>
                  <a:pt x="402613" y="104117"/>
                </a:cubicBezTo>
                <a:cubicBezTo>
                  <a:pt x="407693" y="107927"/>
                  <a:pt x="410233" y="114276"/>
                  <a:pt x="406423" y="119354"/>
                </a:cubicBezTo>
                <a:cubicBezTo>
                  <a:pt x="402613" y="124433"/>
                  <a:pt x="396262" y="126973"/>
                  <a:pt x="391182" y="123163"/>
                </a:cubicBezTo>
                <a:cubicBezTo>
                  <a:pt x="388642" y="121894"/>
                  <a:pt x="387372" y="119354"/>
                  <a:pt x="386102" y="116815"/>
                </a:cubicBezTo>
                <a:cubicBezTo>
                  <a:pt x="384832" y="113005"/>
                  <a:pt x="384832" y="110466"/>
                  <a:pt x="386102" y="107927"/>
                </a:cubicBezTo>
                <a:close/>
                <a:moveTo>
                  <a:pt x="146058" y="95230"/>
                </a:moveTo>
                <a:cubicBezTo>
                  <a:pt x="147328" y="92690"/>
                  <a:pt x="149869" y="90151"/>
                  <a:pt x="153679" y="90151"/>
                </a:cubicBezTo>
                <a:cubicBezTo>
                  <a:pt x="154949" y="90151"/>
                  <a:pt x="154949" y="90151"/>
                  <a:pt x="156219" y="90151"/>
                </a:cubicBezTo>
                <a:cubicBezTo>
                  <a:pt x="158759" y="90151"/>
                  <a:pt x="160029" y="90151"/>
                  <a:pt x="162569" y="91420"/>
                </a:cubicBezTo>
                <a:cubicBezTo>
                  <a:pt x="165109" y="92690"/>
                  <a:pt x="166379" y="95230"/>
                  <a:pt x="167649" y="97769"/>
                </a:cubicBezTo>
                <a:cubicBezTo>
                  <a:pt x="168920" y="100308"/>
                  <a:pt x="167649" y="104117"/>
                  <a:pt x="166379" y="106656"/>
                </a:cubicBezTo>
                <a:cubicBezTo>
                  <a:pt x="162569" y="111736"/>
                  <a:pt x="156219" y="114276"/>
                  <a:pt x="151138" y="110466"/>
                </a:cubicBezTo>
                <a:cubicBezTo>
                  <a:pt x="148598" y="109197"/>
                  <a:pt x="147328" y="106656"/>
                  <a:pt x="146058" y="104117"/>
                </a:cubicBezTo>
                <a:cubicBezTo>
                  <a:pt x="144788" y="100308"/>
                  <a:pt x="144788" y="97769"/>
                  <a:pt x="146058" y="95230"/>
                </a:cubicBezTo>
                <a:close/>
              </a:path>
            </a:pathLst>
          </a:custGeom>
          <a:solidFill>
            <a:srgbClr val="FFFFFF">
              <a:alpha val="94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00151E"/>
              </a:solidFill>
              <a:effectLst/>
              <a:uLnTx/>
              <a:uFillTx/>
              <a:latin typeface="Calibri"/>
              <a:ea typeface="Calibri"/>
              <a:cs typeface="Calibri"/>
              <a:sym typeface="Calibri"/>
            </a:endParaRPr>
          </a:p>
        </p:txBody>
      </p:sp>
      <p:grpSp>
        <p:nvGrpSpPr>
          <p:cNvPr id="48" name="Group 47">
            <a:extLst>
              <a:ext uri="{FF2B5EF4-FFF2-40B4-BE49-F238E27FC236}">
                <a16:creationId xmlns:a16="http://schemas.microsoft.com/office/drawing/2014/main" id="{18915ECC-DECB-7643-ACF8-0F91FDB61EB4}"/>
              </a:ext>
            </a:extLst>
          </p:cNvPr>
          <p:cNvGrpSpPr/>
          <p:nvPr/>
        </p:nvGrpSpPr>
        <p:grpSpPr>
          <a:xfrm>
            <a:off x="7515351" y="2618901"/>
            <a:ext cx="3185286" cy="3054497"/>
            <a:chOff x="1131317" y="1843087"/>
            <a:chExt cx="3185286" cy="3054497"/>
          </a:xfrm>
        </p:grpSpPr>
        <p:grpSp>
          <p:nvGrpSpPr>
            <p:cNvPr id="49" name="Group 48">
              <a:extLst>
                <a:ext uri="{FF2B5EF4-FFF2-40B4-BE49-F238E27FC236}">
                  <a16:creationId xmlns:a16="http://schemas.microsoft.com/office/drawing/2014/main" id="{96A74C44-5C70-2048-8F19-1098396DA45E}"/>
                </a:ext>
              </a:extLst>
            </p:cNvPr>
            <p:cNvGrpSpPr/>
            <p:nvPr/>
          </p:nvGrpSpPr>
          <p:grpSpPr>
            <a:xfrm>
              <a:off x="1144233" y="1843087"/>
              <a:ext cx="2432158" cy="548045"/>
              <a:chOff x="727806" y="1509355"/>
              <a:chExt cx="2432158" cy="548045"/>
            </a:xfrm>
          </p:grpSpPr>
          <p:sp>
            <p:nvSpPr>
              <p:cNvPr id="62" name="TextBox 61">
                <a:hlinkClick r:id="" action="ppaction://noaction"/>
                <a:extLst>
                  <a:ext uri="{FF2B5EF4-FFF2-40B4-BE49-F238E27FC236}">
                    <a16:creationId xmlns:a16="http://schemas.microsoft.com/office/drawing/2014/main" id="{AAD038F1-EFFC-D44E-8007-AE7F6AB5096D}"/>
                  </a:ext>
                </a:extLst>
              </p:cNvPr>
              <p:cNvSpPr txBox="1"/>
              <p:nvPr/>
            </p:nvSpPr>
            <p:spPr>
              <a:xfrm>
                <a:off x="914400" y="1795790"/>
                <a:ext cx="2245564"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How</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the</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solution</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was</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built</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63" name="Rectangle 62">
                <a:hlinkClick r:id="rId5" action="ppaction://hlinksldjump"/>
                <a:extLst>
                  <a:ext uri="{FF2B5EF4-FFF2-40B4-BE49-F238E27FC236}">
                    <a16:creationId xmlns:a16="http://schemas.microsoft.com/office/drawing/2014/main" id="{BAF955A4-E3BA-7D4A-BA85-1EDCE01264E5}"/>
                  </a:ext>
                </a:extLst>
              </p:cNvPr>
              <p:cNvSpPr/>
              <p:nvPr/>
            </p:nvSpPr>
            <p:spPr>
              <a:xfrm>
                <a:off x="727806" y="1509355"/>
                <a:ext cx="1636217"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7</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Technical</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Details</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50" name="Group 49">
              <a:extLst>
                <a:ext uri="{FF2B5EF4-FFF2-40B4-BE49-F238E27FC236}">
                  <a16:creationId xmlns:a16="http://schemas.microsoft.com/office/drawing/2014/main" id="{E6AF0AFB-BFBB-0F4B-9635-ECE7E64A0470}"/>
                </a:ext>
              </a:extLst>
            </p:cNvPr>
            <p:cNvGrpSpPr/>
            <p:nvPr/>
          </p:nvGrpSpPr>
          <p:grpSpPr>
            <a:xfrm>
              <a:off x="1144233" y="2678571"/>
              <a:ext cx="2432158" cy="548045"/>
              <a:chOff x="727806" y="1509355"/>
              <a:chExt cx="2432158" cy="548045"/>
            </a:xfrm>
          </p:grpSpPr>
          <p:sp>
            <p:nvSpPr>
              <p:cNvPr id="60" name="TextBox 59">
                <a:hlinkClick r:id="" action="ppaction://noaction"/>
                <a:extLst>
                  <a:ext uri="{FF2B5EF4-FFF2-40B4-BE49-F238E27FC236}">
                    <a16:creationId xmlns:a16="http://schemas.microsoft.com/office/drawing/2014/main" id="{9E69E56D-21BC-304A-9990-6D9599623843}"/>
                  </a:ext>
                </a:extLst>
              </p:cNvPr>
              <p:cNvSpPr txBox="1"/>
              <p:nvPr/>
            </p:nvSpPr>
            <p:spPr>
              <a:xfrm>
                <a:off x="914400" y="1795790"/>
                <a:ext cx="2245564"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Deliver</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the</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product</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61" name="Rectangle 60">
                <a:hlinkClick r:id="rId5" action="ppaction://hlinksldjump"/>
                <a:extLst>
                  <a:ext uri="{FF2B5EF4-FFF2-40B4-BE49-F238E27FC236}">
                    <a16:creationId xmlns:a16="http://schemas.microsoft.com/office/drawing/2014/main" id="{6E93A5C0-76B7-A24E-9009-B25060EC0909}"/>
                  </a:ext>
                </a:extLst>
              </p:cNvPr>
              <p:cNvSpPr/>
              <p:nvPr/>
            </p:nvSpPr>
            <p:spPr>
              <a:xfrm>
                <a:off x="727806" y="1509355"/>
                <a:ext cx="960519"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8</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lang="pt-PT" sz="1400" b="1" dirty="0" err="1">
                    <a:solidFill>
                      <a:srgbClr val="FFFFFF"/>
                    </a:solidFill>
                    <a:latin typeface="Segoe UI Semibold" panose="020B0502040204020203" pitchFamily="34" charset="0"/>
                    <a:cs typeface="Segoe UI Semibold" panose="020B0502040204020203" pitchFamily="34" charset="0"/>
                  </a:rPr>
                  <a:t>Delivery</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51" name="Group 50">
              <a:extLst>
                <a:ext uri="{FF2B5EF4-FFF2-40B4-BE49-F238E27FC236}">
                  <a16:creationId xmlns:a16="http://schemas.microsoft.com/office/drawing/2014/main" id="{ADA6969E-1EB3-1742-AA1C-E6DDC1BACD2C}"/>
                </a:ext>
              </a:extLst>
            </p:cNvPr>
            <p:cNvGrpSpPr/>
            <p:nvPr/>
          </p:nvGrpSpPr>
          <p:grpSpPr>
            <a:xfrm>
              <a:off x="1144232" y="3514055"/>
              <a:ext cx="3172371" cy="548045"/>
              <a:chOff x="727805" y="1509355"/>
              <a:chExt cx="3172371" cy="548045"/>
            </a:xfrm>
          </p:grpSpPr>
          <p:sp>
            <p:nvSpPr>
              <p:cNvPr id="58" name="TextBox 57">
                <a:hlinkClick r:id="" action="ppaction://noaction"/>
                <a:extLst>
                  <a:ext uri="{FF2B5EF4-FFF2-40B4-BE49-F238E27FC236}">
                    <a16:creationId xmlns:a16="http://schemas.microsoft.com/office/drawing/2014/main" id="{96781277-D1E9-B745-ADC7-0DA0C1B4B270}"/>
                  </a:ext>
                </a:extLst>
              </p:cNvPr>
              <p:cNvSpPr txBox="1"/>
              <p:nvPr/>
            </p:nvSpPr>
            <p:spPr>
              <a:xfrm>
                <a:off x="914399" y="1795790"/>
                <a:ext cx="2985777"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What</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can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we</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do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next</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t>
                </a:r>
              </a:p>
            </p:txBody>
          </p:sp>
          <p:sp>
            <p:nvSpPr>
              <p:cNvPr id="59" name="Rectangle 58">
                <a:hlinkClick r:id="rId5" action="ppaction://hlinksldjump"/>
                <a:extLst>
                  <a:ext uri="{FF2B5EF4-FFF2-40B4-BE49-F238E27FC236}">
                    <a16:creationId xmlns:a16="http://schemas.microsoft.com/office/drawing/2014/main" id="{728E3766-2EAA-D943-9482-D9E90BD4E201}"/>
                  </a:ext>
                </a:extLst>
              </p:cNvPr>
              <p:cNvSpPr/>
              <p:nvPr/>
            </p:nvSpPr>
            <p:spPr>
              <a:xfrm>
                <a:off x="727805" y="1509355"/>
                <a:ext cx="2432159" cy="307777"/>
              </a:xfrm>
              <a:prstGeom prst="rect">
                <a:avLst/>
              </a:prstGeom>
            </p:spPr>
            <p:txBody>
              <a:bodyPr wrap="squar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9</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Next</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Steps &amp;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Suggestions</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52" name="Group 51">
              <a:extLst>
                <a:ext uri="{FF2B5EF4-FFF2-40B4-BE49-F238E27FC236}">
                  <a16:creationId xmlns:a16="http://schemas.microsoft.com/office/drawing/2014/main" id="{BEF69F89-F494-7A4A-8291-045871EC326A}"/>
                </a:ext>
              </a:extLst>
            </p:cNvPr>
            <p:cNvGrpSpPr/>
            <p:nvPr/>
          </p:nvGrpSpPr>
          <p:grpSpPr>
            <a:xfrm>
              <a:off x="1131317" y="4349539"/>
              <a:ext cx="3048000" cy="548045"/>
              <a:chOff x="727806" y="1509355"/>
              <a:chExt cx="3048000" cy="548045"/>
            </a:xfrm>
          </p:grpSpPr>
          <p:sp>
            <p:nvSpPr>
              <p:cNvPr id="56" name="TextBox 55">
                <a:hlinkClick r:id="" action="ppaction://noaction"/>
                <a:extLst>
                  <a:ext uri="{FF2B5EF4-FFF2-40B4-BE49-F238E27FC236}">
                    <a16:creationId xmlns:a16="http://schemas.microsoft.com/office/drawing/2014/main" id="{1C4BA35A-B825-7447-9F19-ED93C9270236}"/>
                  </a:ext>
                </a:extLst>
              </p:cNvPr>
              <p:cNvSpPr txBox="1"/>
              <p:nvPr/>
            </p:nvSpPr>
            <p:spPr>
              <a:xfrm>
                <a:off x="914400" y="1795790"/>
                <a:ext cx="2861406"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Discussion</a:t>
                </a:r>
                <a:endParaRPr kumimoji="0" lang="pt-PT" sz="1400" b="0" i="1"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57" name="Rectangle 56">
                <a:hlinkClick r:id="rId5" action="ppaction://hlinksldjump"/>
                <a:extLst>
                  <a:ext uri="{FF2B5EF4-FFF2-40B4-BE49-F238E27FC236}">
                    <a16:creationId xmlns:a16="http://schemas.microsoft.com/office/drawing/2014/main" id="{CBFBCEF0-EBE8-B94C-9A82-79438B869A4C}"/>
                  </a:ext>
                </a:extLst>
              </p:cNvPr>
              <p:cNvSpPr/>
              <p:nvPr/>
            </p:nvSpPr>
            <p:spPr>
              <a:xfrm>
                <a:off x="727806" y="1509355"/>
                <a:ext cx="829714"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10</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Q&amp;A </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grpSp>
        <p:nvGrpSpPr>
          <p:cNvPr id="5" name="Group 4">
            <a:extLst>
              <a:ext uri="{FF2B5EF4-FFF2-40B4-BE49-F238E27FC236}">
                <a16:creationId xmlns:a16="http://schemas.microsoft.com/office/drawing/2014/main" id="{26844C17-37C1-4A4D-8965-DF7A208E5946}"/>
              </a:ext>
            </a:extLst>
          </p:cNvPr>
          <p:cNvGrpSpPr/>
          <p:nvPr/>
        </p:nvGrpSpPr>
        <p:grpSpPr>
          <a:xfrm>
            <a:off x="11010789" y="152400"/>
            <a:ext cx="1161712" cy="6580430"/>
            <a:chOff x="11010789" y="152400"/>
            <a:chExt cx="1161712" cy="6580430"/>
          </a:xfrm>
        </p:grpSpPr>
        <p:sp>
          <p:nvSpPr>
            <p:cNvPr id="98" name="CaixaDeTexto 189">
              <a:extLst>
                <a:ext uri="{FF2B5EF4-FFF2-40B4-BE49-F238E27FC236}">
                  <a16:creationId xmlns:a16="http://schemas.microsoft.com/office/drawing/2014/main" id="{45DA7679-D765-784E-B471-B3D4B6A5E0E5}"/>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139" name="Picture 138">
              <a:extLst>
                <a:ext uri="{FF2B5EF4-FFF2-40B4-BE49-F238E27FC236}">
                  <a16:creationId xmlns:a16="http://schemas.microsoft.com/office/drawing/2014/main" id="{DAD11703-81CD-AF43-A3F3-67BF97BF4D2C}"/>
                </a:ext>
              </a:extLst>
            </p:cNvPr>
            <p:cNvPicPr>
              <a:picLocks noChangeAspect="1"/>
            </p:cNvPicPr>
            <p:nvPr/>
          </p:nvPicPr>
          <p:blipFill>
            <a:blip r:embed="rId6"/>
            <a:srcRect/>
            <a:stretch/>
          </p:blipFill>
          <p:spPr>
            <a:xfrm>
              <a:off x="11010789" y="152400"/>
              <a:ext cx="1074779" cy="389895"/>
            </a:xfrm>
            <a:prstGeom prst="rect">
              <a:avLst/>
            </a:prstGeom>
          </p:spPr>
        </p:pic>
      </p:grpSp>
      <p:pic>
        <p:nvPicPr>
          <p:cNvPr id="11" name="Gráfico 10" descr="Trabalho destaque">
            <a:extLst>
              <a:ext uri="{FF2B5EF4-FFF2-40B4-BE49-F238E27FC236}">
                <a16:creationId xmlns:a16="http://schemas.microsoft.com/office/drawing/2014/main" id="{EC88C152-EF02-4C32-8C75-E664A0D87E2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75139" y="2684798"/>
            <a:ext cx="504000" cy="504000"/>
          </a:xfrm>
          <a:prstGeom prst="rect">
            <a:avLst/>
          </a:prstGeom>
        </p:spPr>
      </p:pic>
      <p:pic>
        <p:nvPicPr>
          <p:cNvPr id="42" name="Gráfico 41" descr="Puzzle destaque">
            <a:extLst>
              <a:ext uri="{FF2B5EF4-FFF2-40B4-BE49-F238E27FC236}">
                <a16:creationId xmlns:a16="http://schemas.microsoft.com/office/drawing/2014/main" id="{D133A678-74EF-4B3D-960A-ED1352300BA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07022" y="1860081"/>
            <a:ext cx="504000" cy="504000"/>
          </a:xfrm>
          <a:prstGeom prst="rect">
            <a:avLst/>
          </a:prstGeom>
        </p:spPr>
      </p:pic>
      <p:pic>
        <p:nvPicPr>
          <p:cNvPr id="47" name="Gráfico 46" descr="Arco e Flecha destaque">
            <a:extLst>
              <a:ext uri="{FF2B5EF4-FFF2-40B4-BE49-F238E27FC236}">
                <a16:creationId xmlns:a16="http://schemas.microsoft.com/office/drawing/2014/main" id="{A8469797-C552-4858-81A4-E6CA032E8E4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24386" y="3543813"/>
            <a:ext cx="504000" cy="504000"/>
          </a:xfrm>
          <a:prstGeom prst="rect">
            <a:avLst/>
          </a:prstGeom>
        </p:spPr>
      </p:pic>
      <p:pic>
        <p:nvPicPr>
          <p:cNvPr id="54" name="Gráfico 53" descr="Alvo destaque">
            <a:extLst>
              <a:ext uri="{FF2B5EF4-FFF2-40B4-BE49-F238E27FC236}">
                <a16:creationId xmlns:a16="http://schemas.microsoft.com/office/drawing/2014/main" id="{14B6C94D-9556-4E6C-BF01-13B0D805ADF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96172" y="1898919"/>
            <a:ext cx="504000" cy="504000"/>
          </a:xfrm>
          <a:prstGeom prst="rect">
            <a:avLst/>
          </a:prstGeom>
        </p:spPr>
      </p:pic>
      <p:pic>
        <p:nvPicPr>
          <p:cNvPr id="103" name="Gráfico 102" descr="Futuro destaque">
            <a:extLst>
              <a:ext uri="{FF2B5EF4-FFF2-40B4-BE49-F238E27FC236}">
                <a16:creationId xmlns:a16="http://schemas.microsoft.com/office/drawing/2014/main" id="{4117879C-3E71-4A1E-AF88-E1B77F342A3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75139" y="4334232"/>
            <a:ext cx="504000" cy="504000"/>
          </a:xfrm>
          <a:prstGeom prst="rect">
            <a:avLst/>
          </a:prstGeom>
        </p:spPr>
      </p:pic>
      <p:sp>
        <p:nvSpPr>
          <p:cNvPr id="112" name="TextBox 32">
            <a:hlinkClick r:id="" action="ppaction://noaction"/>
            <a:extLst>
              <a:ext uri="{FF2B5EF4-FFF2-40B4-BE49-F238E27FC236}">
                <a16:creationId xmlns:a16="http://schemas.microsoft.com/office/drawing/2014/main" id="{E199F88B-3F33-427D-8A65-6602E4221382}"/>
              </a:ext>
            </a:extLst>
          </p:cNvPr>
          <p:cNvSpPr txBox="1"/>
          <p:nvPr/>
        </p:nvSpPr>
        <p:spPr>
          <a:xfrm>
            <a:off x="1571110" y="5457171"/>
            <a:ext cx="2245564"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dirty="0">
                <a:solidFill>
                  <a:srgbClr val="FFFFFF"/>
                </a:solidFill>
                <a:latin typeface="Segoe UI Light" panose="020B0502040204020203" pitchFamily="34" charset="0"/>
                <a:cs typeface="Segoe UI Light" panose="020B0502040204020203" pitchFamily="34" charset="0"/>
              </a:rPr>
              <a:t>Steps to </a:t>
            </a:r>
            <a:r>
              <a:rPr lang="pt-PT" sz="1400" dirty="0" err="1">
                <a:solidFill>
                  <a:srgbClr val="FFFFFF"/>
                </a:solidFill>
                <a:latin typeface="Segoe UI Light" panose="020B0502040204020203" pitchFamily="34" charset="0"/>
                <a:cs typeface="Segoe UI Light" panose="020B0502040204020203" pitchFamily="34" charset="0"/>
              </a:rPr>
              <a:t>build</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the</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solution</a:t>
            </a:r>
            <a:r>
              <a:rPr lang="pt-PT" sz="1400" dirty="0">
                <a:solidFill>
                  <a:srgbClr val="FFFFFF"/>
                </a:solidFill>
                <a:latin typeface="Segoe UI Light" panose="020B0502040204020203" pitchFamily="34" charset="0"/>
                <a:cs typeface="Segoe UI Light" panose="020B0502040204020203" pitchFamily="34" charset="0"/>
              </a:rPr>
              <a:t> </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13" name="Rectangle 33">
            <a:hlinkClick r:id="rId5" action="ppaction://hlinksldjump"/>
            <a:extLst>
              <a:ext uri="{FF2B5EF4-FFF2-40B4-BE49-F238E27FC236}">
                <a16:creationId xmlns:a16="http://schemas.microsoft.com/office/drawing/2014/main" id="{D30013AF-7873-47A6-867A-D0BB15569179}"/>
              </a:ext>
            </a:extLst>
          </p:cNvPr>
          <p:cNvSpPr/>
          <p:nvPr/>
        </p:nvSpPr>
        <p:spPr>
          <a:xfrm>
            <a:off x="1384516" y="5170736"/>
            <a:ext cx="1114536"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5</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Roadmap</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114" name="Gráfico 113" descr="Perdido destaque">
            <a:extLst>
              <a:ext uri="{FF2B5EF4-FFF2-40B4-BE49-F238E27FC236}">
                <a16:creationId xmlns:a16="http://schemas.microsoft.com/office/drawing/2014/main" id="{B3BFD66C-AB1C-494A-8D03-B3B97E3BAA7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27669" y="5192414"/>
            <a:ext cx="504000" cy="504000"/>
          </a:xfrm>
          <a:prstGeom prst="rect">
            <a:avLst/>
          </a:prstGeom>
        </p:spPr>
      </p:pic>
      <p:pic>
        <p:nvPicPr>
          <p:cNvPr id="117" name="Imagem 116">
            <a:extLst>
              <a:ext uri="{FF2B5EF4-FFF2-40B4-BE49-F238E27FC236}">
                <a16:creationId xmlns:a16="http://schemas.microsoft.com/office/drawing/2014/main" id="{7CCD21E9-341D-4DAE-85C0-006C1736E43B}"/>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04857" y="2685838"/>
            <a:ext cx="504000" cy="504000"/>
          </a:xfrm>
          <a:prstGeom prst="rect">
            <a:avLst/>
          </a:prstGeom>
        </p:spPr>
      </p:pic>
      <p:pic>
        <p:nvPicPr>
          <p:cNvPr id="119" name="Gráfico 118" descr="Perguntas destaque">
            <a:extLst>
              <a:ext uri="{FF2B5EF4-FFF2-40B4-BE49-F238E27FC236}">
                <a16:creationId xmlns:a16="http://schemas.microsoft.com/office/drawing/2014/main" id="{140814F8-C272-4748-ADFD-396A96AA7DC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796167" y="5141828"/>
            <a:ext cx="504000" cy="504000"/>
          </a:xfrm>
          <a:prstGeom prst="rect">
            <a:avLst/>
          </a:prstGeom>
        </p:spPr>
      </p:pic>
      <p:pic>
        <p:nvPicPr>
          <p:cNvPr id="121" name="Gráfico 120" descr="Caixa destaque">
            <a:extLst>
              <a:ext uri="{FF2B5EF4-FFF2-40B4-BE49-F238E27FC236}">
                <a16:creationId xmlns:a16="http://schemas.microsoft.com/office/drawing/2014/main" id="{511C6B34-CEDF-42AC-A48C-6CB7AB104CB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775139" y="3514442"/>
            <a:ext cx="504000" cy="504000"/>
          </a:xfrm>
          <a:prstGeom prst="rect">
            <a:avLst/>
          </a:prstGeom>
        </p:spPr>
      </p:pic>
    </p:spTree>
    <p:extLst>
      <p:ext uri="{BB962C8B-B14F-4D97-AF65-F5344CB8AC3E}">
        <p14:creationId xmlns:p14="http://schemas.microsoft.com/office/powerpoint/2010/main" val="327784671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Gráfico 8" descr="Futuro destaque">
            <a:extLst>
              <a:ext uri="{FF2B5EF4-FFF2-40B4-BE49-F238E27FC236}">
                <a16:creationId xmlns:a16="http://schemas.microsoft.com/office/drawing/2014/main" id="{65120D23-3C73-4420-8747-CAABCF6D53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2672206"/>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Next</a:t>
            </a:r>
            <a:r>
              <a:rPr kumimoji="0" lang="pt-PT" sz="4800" b="1" i="0" u="none" strike="noStrike" kern="1200" cap="none" spc="0" normalizeH="0" baseline="0" noProof="0" dirty="0">
                <a:ln>
                  <a:noFill/>
                </a:ln>
                <a:solidFill>
                  <a:srgbClr val="FFFFFF"/>
                </a:solidFill>
                <a:effectLst/>
                <a:uLnTx/>
                <a:uFillTx/>
                <a:latin typeface="Segoe UI"/>
                <a:ea typeface="+mn-ea"/>
                <a:cs typeface="Segoe UI"/>
              </a:rPr>
              <a:t> Steps &amp; </a:t>
            </a: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Suggestions</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What</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can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we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do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next</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9341934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CEBCE7B-A3A8-467E-9047-FB6F297599C6}"/>
              </a:ext>
            </a:extLst>
          </p:cNvPr>
          <p:cNvSpPr/>
          <p:nvPr/>
        </p:nvSpPr>
        <p:spPr>
          <a:xfrm>
            <a:off x="6096001" y="0"/>
            <a:ext cx="6169026" cy="6858000"/>
          </a:xfrm>
          <a:prstGeom prst="rect">
            <a:avLst/>
          </a:prstGeom>
          <a:solidFill>
            <a:srgbClr val="DC3E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dirty="0">
              <a:ln>
                <a:noFill/>
              </a:ln>
              <a:solidFill>
                <a:srgbClr val="E1E6ED"/>
              </a:solidFill>
              <a:effectLst/>
              <a:uLnTx/>
              <a:uFillTx/>
              <a:latin typeface="Helvetica Neue Normal" charset="0"/>
              <a:ea typeface="+mn-ea"/>
              <a:cs typeface="+mn-cs"/>
            </a:endParaRPr>
          </a:p>
        </p:txBody>
      </p:sp>
      <p:sp>
        <p:nvSpPr>
          <p:cNvPr id="16" name="TextBox 29">
            <a:extLst>
              <a:ext uri="{FF2B5EF4-FFF2-40B4-BE49-F238E27FC236}">
                <a16:creationId xmlns:a16="http://schemas.microsoft.com/office/drawing/2014/main" id="{CC20024A-33DF-4A7A-8199-C974FB81A0F5}"/>
              </a:ext>
            </a:extLst>
          </p:cNvPr>
          <p:cNvSpPr txBox="1"/>
          <p:nvPr/>
        </p:nvSpPr>
        <p:spPr>
          <a:xfrm>
            <a:off x="7241464" y="2105325"/>
            <a:ext cx="4076700" cy="842410"/>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Next Steps</a:t>
            </a:r>
          </a:p>
        </p:txBody>
      </p:sp>
      <p:sp>
        <p:nvSpPr>
          <p:cNvPr id="17" name="TextBox 30">
            <a:extLst>
              <a:ext uri="{FF2B5EF4-FFF2-40B4-BE49-F238E27FC236}">
                <a16:creationId xmlns:a16="http://schemas.microsoft.com/office/drawing/2014/main" id="{0139BFE0-48CB-4821-BA46-B4655CB0E3E6}"/>
              </a:ext>
            </a:extLst>
          </p:cNvPr>
          <p:cNvSpPr txBox="1"/>
          <p:nvPr/>
        </p:nvSpPr>
        <p:spPr>
          <a:xfrm>
            <a:off x="7241464" y="3888076"/>
            <a:ext cx="4343895" cy="2025876"/>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Test more </a:t>
            </a:r>
            <a:r>
              <a:rPr lang="en-US" sz="1800" dirty="0">
                <a:solidFill>
                  <a:srgbClr val="FFFFFF"/>
                </a:solidFill>
                <a:latin typeface="Segoe UI Light" panose="020B0502040204020203" pitchFamily="34" charset="0"/>
                <a:cs typeface="Segoe UI Light" panose="020B0502040204020203" pitchFamily="34" charset="0"/>
              </a:rPr>
              <a:t>algorithms and segments;</a:t>
            </a:r>
          </a:p>
          <a:p>
            <a:pPr marL="342900" indent="-342900">
              <a:lnSpc>
                <a:spcPct val="150000"/>
              </a:lnSpc>
              <a:buFont typeface="+mj-lt"/>
              <a:buAutoNum type="arabicPeriod"/>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Validate </a:t>
            </a:r>
            <a:r>
              <a:rPr lang="en-US" sz="1800" dirty="0">
                <a:solidFill>
                  <a:srgbClr val="FFFFFF"/>
                </a:solidFill>
                <a:latin typeface="Segoe UI Light" panose="020B0502040204020203" pitchFamily="34" charset="0"/>
                <a:cs typeface="Segoe UI Light" panose="020B0502040204020203" pitchFamily="34" charset="0"/>
              </a:rPr>
              <a:t>the results with Business;</a:t>
            </a: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Deploy the model</a:t>
            </a:r>
            <a:r>
              <a:rPr lang="en-US" sz="1800" dirty="0">
                <a:solidFill>
                  <a:srgbClr val="FFFFFF"/>
                </a:solidFill>
                <a:latin typeface="Segoe UI Light" panose="020B0502040204020203" pitchFamily="34" charset="0"/>
                <a:cs typeface="Segoe UI Light" panose="020B0502040204020203" pitchFamily="34" charset="0"/>
              </a:rPr>
              <a:t>s;</a:t>
            </a: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Implement </a:t>
            </a:r>
            <a:r>
              <a:rPr lang="en-US" sz="1800" dirty="0">
                <a:solidFill>
                  <a:srgbClr val="FFFFFF"/>
                </a:solidFill>
                <a:latin typeface="Segoe UI Light" panose="020B0502040204020203" pitchFamily="34" charset="0"/>
                <a:cs typeface="Segoe UI Light" panose="020B0502040204020203" pitchFamily="34" charset="0"/>
              </a:rPr>
              <a:t>continuous evaluation and retraining alerts. </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32" name="TextBox 29">
            <a:extLst>
              <a:ext uri="{FF2B5EF4-FFF2-40B4-BE49-F238E27FC236}">
                <a16:creationId xmlns:a16="http://schemas.microsoft.com/office/drawing/2014/main" id="{5E483E6C-DDCC-41DE-AF04-4800867B6D90}"/>
              </a:ext>
            </a:extLst>
          </p:cNvPr>
          <p:cNvSpPr txBox="1"/>
          <p:nvPr/>
        </p:nvSpPr>
        <p:spPr>
          <a:xfrm>
            <a:off x="1343025" y="2105326"/>
            <a:ext cx="4076700" cy="842410"/>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Suggestions</a:t>
            </a:r>
          </a:p>
        </p:txBody>
      </p:sp>
      <p:sp>
        <p:nvSpPr>
          <p:cNvPr id="33" name="TextBox 30">
            <a:extLst>
              <a:ext uri="{FF2B5EF4-FFF2-40B4-BE49-F238E27FC236}">
                <a16:creationId xmlns:a16="http://schemas.microsoft.com/office/drawing/2014/main" id="{0ADDD558-726D-4AB1-AD89-DA2CB2EE1A09}"/>
              </a:ext>
            </a:extLst>
          </p:cNvPr>
          <p:cNvSpPr txBox="1"/>
          <p:nvPr/>
        </p:nvSpPr>
        <p:spPr>
          <a:xfrm>
            <a:off x="1343025" y="3806577"/>
            <a:ext cx="4296614" cy="1945020"/>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More features</a:t>
            </a:r>
          </a:p>
          <a:p>
            <a:pPr marL="628650" lvl="1" indent="-171450">
              <a:lnSpc>
                <a:spcPct val="150000"/>
              </a:lnSpc>
              <a:buFont typeface="Arial" panose="020B0604020202020204" pitchFamily="34" charset="0"/>
              <a:buChar char="•"/>
              <a:defRPr/>
            </a:pPr>
            <a:r>
              <a:rPr lang="en-US" sz="1400" dirty="0">
                <a:solidFill>
                  <a:srgbClr val="00151E"/>
                </a:solidFill>
                <a:latin typeface="Segoe UI Light" panose="020B0502040204020203" pitchFamily="34" charset="0"/>
                <a:cs typeface="Segoe UI Light" panose="020B0502040204020203" pitchFamily="34" charset="0"/>
              </a:rPr>
              <a:t>Professional Occupation</a:t>
            </a:r>
          </a:p>
          <a:p>
            <a:pPr marL="628650" lvl="1" indent="-171450">
              <a:lnSpc>
                <a:spcPct val="150000"/>
              </a:lnSpc>
              <a:buFont typeface="Arial" panose="020B0604020202020204" pitchFamily="34" charset="0"/>
              <a:buChar char="•"/>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Gender</a:t>
            </a:r>
          </a:p>
          <a:p>
            <a:pPr marL="628650" lvl="1" indent="-171450">
              <a:lnSpc>
                <a:spcPct val="150000"/>
              </a:lnSpc>
              <a:buFont typeface="Arial" panose="020B0604020202020204" pitchFamily="34" charset="0"/>
              <a:buChar char="•"/>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Address / Location (More granularity)</a:t>
            </a:r>
          </a:p>
          <a:p>
            <a:pPr marL="628650" lvl="1" indent="-171450">
              <a:lnSpc>
                <a:spcPct val="150000"/>
              </a:lnSpc>
              <a:buFont typeface="Arial" panose="020B0604020202020204" pitchFamily="34" charset="0"/>
              <a:buChar char="•"/>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Customer historic (Active/Left company, </a:t>
            </a:r>
            <a:r>
              <a:rPr kumimoji="0" lang="en-US" sz="14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etc</a:t>
            </a: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a:t>
            </a:r>
          </a:p>
          <a:p>
            <a:pPr marL="628650" lvl="1" indent="-171450">
              <a:lnSpc>
                <a:spcPct val="150000"/>
              </a:lnSpc>
              <a:buFont typeface="Arial" panose="020B0604020202020204" pitchFamily="34" charset="0"/>
              <a:buChar char="•"/>
              <a:defRPr/>
            </a:pPr>
            <a:r>
              <a:rPr lang="en-US" sz="1400" dirty="0">
                <a:solidFill>
                  <a:srgbClr val="00151E"/>
                </a:solidFill>
                <a:latin typeface="Segoe UI Light" panose="020B0502040204020203" pitchFamily="34" charset="0"/>
                <a:cs typeface="Segoe UI Light" panose="020B0502040204020203" pitchFamily="34" charset="0"/>
              </a:rPr>
              <a:t>Number of activated claims. By LOB</a:t>
            </a:r>
          </a:p>
        </p:txBody>
      </p:sp>
      <p:cxnSp>
        <p:nvCxnSpPr>
          <p:cNvPr id="12" name="Connecteur droit 11">
            <a:extLst>
              <a:ext uri="{FF2B5EF4-FFF2-40B4-BE49-F238E27FC236}">
                <a16:creationId xmlns:a16="http://schemas.microsoft.com/office/drawing/2014/main" id="{12572FA4-75B6-4D34-9C9D-B3320DE7FAD2}"/>
              </a:ext>
            </a:extLst>
          </p:cNvPr>
          <p:cNvCxnSpPr/>
          <p:nvPr/>
        </p:nvCxnSpPr>
        <p:spPr>
          <a:xfrm>
            <a:off x="1343025" y="3588133"/>
            <a:ext cx="2556578" cy="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891A9C12-5959-47C8-A3FC-32D7263F6659}"/>
              </a:ext>
            </a:extLst>
          </p:cNvPr>
          <p:cNvCxnSpPr>
            <a:cxnSpLocks/>
          </p:cNvCxnSpPr>
          <p:nvPr/>
        </p:nvCxnSpPr>
        <p:spPr>
          <a:xfrm>
            <a:off x="1343025" y="3588133"/>
            <a:ext cx="624083"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840B3A88-B899-4C4C-840B-339C6D3FF79F}"/>
              </a:ext>
            </a:extLst>
          </p:cNvPr>
          <p:cNvCxnSpPr/>
          <p:nvPr/>
        </p:nvCxnSpPr>
        <p:spPr>
          <a:xfrm>
            <a:off x="7241464" y="3588133"/>
            <a:ext cx="2556578"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C70244C2-FEE8-475D-AFC0-11D060786675}"/>
              </a:ext>
            </a:extLst>
          </p:cNvPr>
          <p:cNvCxnSpPr>
            <a:cxnSpLocks/>
          </p:cNvCxnSpPr>
          <p:nvPr/>
        </p:nvCxnSpPr>
        <p:spPr>
          <a:xfrm>
            <a:off x="7241464" y="3588133"/>
            <a:ext cx="1943836" cy="0"/>
          </a:xfrm>
          <a:prstGeom prst="line">
            <a:avLst/>
          </a:prstGeom>
          <a:ln w="508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6DC9314D-3C64-5947-BB04-07EAE49DE6D8}"/>
              </a:ext>
            </a:extLst>
          </p:cNvPr>
          <p:cNvGrpSpPr/>
          <p:nvPr/>
        </p:nvGrpSpPr>
        <p:grpSpPr>
          <a:xfrm>
            <a:off x="11010789" y="152400"/>
            <a:ext cx="1161712" cy="6580430"/>
            <a:chOff x="11010789" y="152400"/>
            <a:chExt cx="1161712" cy="6580430"/>
          </a:xfrm>
        </p:grpSpPr>
        <p:sp>
          <p:nvSpPr>
            <p:cNvPr id="20" name="CaixaDeTexto 189">
              <a:extLst>
                <a:ext uri="{FF2B5EF4-FFF2-40B4-BE49-F238E27FC236}">
                  <a16:creationId xmlns:a16="http://schemas.microsoft.com/office/drawing/2014/main" id="{50361006-6385-C746-AC3E-B26FF258E200}"/>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22" name="Picture 21">
              <a:extLst>
                <a:ext uri="{FF2B5EF4-FFF2-40B4-BE49-F238E27FC236}">
                  <a16:creationId xmlns:a16="http://schemas.microsoft.com/office/drawing/2014/main" id="{6283FE91-E66B-4B45-AED5-7CE5186F80AD}"/>
                </a:ext>
              </a:extLst>
            </p:cNvPr>
            <p:cNvPicPr>
              <a:picLocks noChangeAspect="1"/>
            </p:cNvPicPr>
            <p:nvPr/>
          </p:nvPicPr>
          <p:blipFill>
            <a:blip r:embed="rId3"/>
            <a:srcRect/>
            <a:stretch/>
          </p:blipFill>
          <p:spPr>
            <a:xfrm>
              <a:off x="11010789" y="152400"/>
              <a:ext cx="1074779" cy="389895"/>
            </a:xfrm>
            <a:prstGeom prst="rect">
              <a:avLst/>
            </a:prstGeom>
          </p:spPr>
        </p:pic>
      </p:grpSp>
      <p:pic>
        <p:nvPicPr>
          <p:cNvPr id="3074" name="Picture 2" descr="Seldon Core — seldon-core documentation">
            <a:extLst>
              <a:ext uri="{FF2B5EF4-FFF2-40B4-BE49-F238E27FC236}">
                <a16:creationId xmlns:a16="http://schemas.microsoft.com/office/drawing/2014/main" id="{223754A9-EBA3-41E3-B795-EB4365EF9C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74867" y="4798606"/>
            <a:ext cx="1112184" cy="3363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grafana">
            <a:extLst>
              <a:ext uri="{FF2B5EF4-FFF2-40B4-BE49-F238E27FC236}">
                <a16:creationId xmlns:a16="http://schemas.microsoft.com/office/drawing/2014/main" id="{C0F6E868-F5DD-47C8-A6C8-32EB506365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1199" y="5524454"/>
            <a:ext cx="1522584" cy="77899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8" name="Picture 6" descr="Evidently AI - Open-Source Machine Learning Monitoring">
            <a:extLst>
              <a:ext uri="{FF2B5EF4-FFF2-40B4-BE49-F238E27FC236}">
                <a16:creationId xmlns:a16="http://schemas.microsoft.com/office/drawing/2014/main" id="{C804D510-443C-4073-8A53-F23AAB8D91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86081" y="5524454"/>
            <a:ext cx="1522584" cy="45428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82" name="Picture 10" descr="Kubernetes (K8s)">
            <a:extLst>
              <a:ext uri="{FF2B5EF4-FFF2-40B4-BE49-F238E27FC236}">
                <a16:creationId xmlns:a16="http://schemas.microsoft.com/office/drawing/2014/main" id="{6B09702B-32B5-4150-8FC0-79837384279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09898" y="5988819"/>
            <a:ext cx="1456524" cy="314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9817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Gráfico 3" descr="Estatísticas com preenchimento sólido">
            <a:extLst>
              <a:ext uri="{FF2B5EF4-FFF2-40B4-BE49-F238E27FC236}">
                <a16:creationId xmlns:a16="http://schemas.microsoft.com/office/drawing/2014/main" id="{62A825C2-025F-478C-8044-A8426157A57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062727"/>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PowerBI</a:t>
            </a:r>
            <a:r>
              <a:rPr kumimoji="0" lang="pt-PT" sz="4800" b="1" i="0" u="none" strike="noStrike" kern="1200" cap="none" spc="0" normalizeH="0" baseline="0" noProof="0" dirty="0">
                <a:ln>
                  <a:noFill/>
                </a:ln>
                <a:solidFill>
                  <a:srgbClr val="FFFFFF"/>
                </a:solidFill>
                <a:effectLst/>
                <a:uLnTx/>
                <a:uFillTx/>
                <a:latin typeface="Segoe UI"/>
                <a:ea typeface="+mn-ea"/>
                <a:cs typeface="Segoe UI"/>
              </a:rPr>
              <a:t> App</a:t>
            </a: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42899729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1" name="Gráfico 10" descr="Perguntas destaque">
            <a:extLst>
              <a:ext uri="{FF2B5EF4-FFF2-40B4-BE49-F238E27FC236}">
                <a16:creationId xmlns:a16="http://schemas.microsoft.com/office/drawing/2014/main" id="{42039EE9-FD26-4108-A275-C532E5556E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062727"/>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a:ln>
                  <a:noFill/>
                </a:ln>
                <a:solidFill>
                  <a:srgbClr val="FFFFFF"/>
                </a:solidFill>
                <a:effectLst/>
                <a:uLnTx/>
                <a:uFillTx/>
                <a:latin typeface="Segoe UI"/>
                <a:ea typeface="+mn-ea"/>
                <a:cs typeface="Segoe UI"/>
              </a:rPr>
              <a:t>Q&amp;A</a:t>
            </a: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2413872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062727"/>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Annexes</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4"/>
            <a:srcRect/>
            <a:stretch/>
          </p:blipFill>
          <p:spPr>
            <a:xfrm>
              <a:off x="11010789" y="152400"/>
              <a:ext cx="1074779" cy="389895"/>
            </a:xfrm>
            <a:prstGeom prst="rect">
              <a:avLst/>
            </a:prstGeom>
          </p:spPr>
        </p:pic>
      </p:grpSp>
      <p:pic>
        <p:nvPicPr>
          <p:cNvPr id="4" name="Gráfico 3" descr="Clipe com preenchimento sólido">
            <a:extLst>
              <a:ext uri="{FF2B5EF4-FFF2-40B4-BE49-F238E27FC236}">
                <a16:creationId xmlns:a16="http://schemas.microsoft.com/office/drawing/2014/main" id="{E6F025BE-1C5E-46CD-A0A0-2C53EA2013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56000" y="1800384"/>
            <a:ext cx="1080000" cy="1080000"/>
          </a:xfrm>
          <a:prstGeom prst="rect">
            <a:avLst/>
          </a:prstGeom>
        </p:spPr>
      </p:pic>
    </p:spTree>
    <p:extLst>
      <p:ext uri="{BB962C8B-B14F-4D97-AF65-F5344CB8AC3E}">
        <p14:creationId xmlns:p14="http://schemas.microsoft.com/office/powerpoint/2010/main" val="6109727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0F2F6"/>
        </a:solidFill>
        <a:effectLst/>
      </p:bgPr>
    </p:bg>
    <p:spTree>
      <p:nvGrpSpPr>
        <p:cNvPr id="1" name=""/>
        <p:cNvGrpSpPr/>
        <p:nvPr/>
      </p:nvGrpSpPr>
      <p:grpSpPr>
        <a:xfrm>
          <a:off x="0" y="0"/>
          <a:ext cx="0" cy="0"/>
          <a:chOff x="0" y="0"/>
          <a:chExt cx="0" cy="0"/>
        </a:xfrm>
      </p:grpSpPr>
      <p:sp>
        <p:nvSpPr>
          <p:cNvPr id="2" name="Retângulo 5">
            <a:extLst>
              <a:ext uri="{FF2B5EF4-FFF2-40B4-BE49-F238E27FC236}">
                <a16:creationId xmlns:a16="http://schemas.microsoft.com/office/drawing/2014/main" id="{C01F3641-7018-1F47-93A9-AADBEC35B17D}"/>
              </a:ext>
            </a:extLst>
          </p:cNvPr>
          <p:cNvSpPr/>
          <p:nvPr/>
        </p:nvSpPr>
        <p:spPr>
          <a:xfrm>
            <a:off x="2880965" y="491922"/>
            <a:ext cx="6014933" cy="1671227"/>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rPr>
              <a:t>Scorer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sp>
        <p:nvSpPr>
          <p:cNvPr id="3" name="Rectangle 21">
            <a:extLst>
              <a:ext uri="{FF2B5EF4-FFF2-40B4-BE49-F238E27FC236}">
                <a16:creationId xmlns:a16="http://schemas.microsoft.com/office/drawing/2014/main" id="{063015F9-2FC3-5D42-BE0B-C4C9CCC8E3C7}"/>
              </a:ext>
            </a:extLst>
          </p:cNvPr>
          <p:cNvSpPr/>
          <p:nvPr/>
        </p:nvSpPr>
        <p:spPr>
          <a:xfrm>
            <a:off x="2880965" y="1398938"/>
            <a:ext cx="650414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FF"/>
              </a:buClr>
              <a:buSzTx/>
              <a:buFontTx/>
              <a:buNone/>
              <a:tabLst/>
              <a:defRPr/>
            </a:pPr>
            <a:r>
              <a:rPr kumimoji="0" lang="pt-BR" sz="12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The manual part was done after seeing interesting results with the algorithm</a:t>
            </a:r>
          </a:p>
          <a:p>
            <a:pPr marL="0" marR="0" lvl="0" indent="0" algn="l" defTabSz="914400" rtl="0" eaLnBrk="1" fontAlgn="auto" latinLnBrk="0" hangingPunct="1">
              <a:lnSpc>
                <a:spcPct val="100000"/>
              </a:lnSpc>
              <a:spcBef>
                <a:spcPts val="0"/>
              </a:spcBef>
              <a:spcAft>
                <a:spcPts val="0"/>
              </a:spcAft>
              <a:buClr>
                <a:srgbClr val="0000FF"/>
              </a:buClr>
              <a:buSzTx/>
              <a:buFontTx/>
              <a:buNone/>
              <a:tabLst/>
              <a:defRPr/>
            </a:pPr>
            <a:endParaRPr kumimoji="0" lang="pt-BR" sz="12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endParaRPr>
          </a:p>
        </p:txBody>
      </p:sp>
      <p:grpSp>
        <p:nvGrpSpPr>
          <p:cNvPr id="11" name="Agrupar 1">
            <a:extLst>
              <a:ext uri="{FF2B5EF4-FFF2-40B4-BE49-F238E27FC236}">
                <a16:creationId xmlns:a16="http://schemas.microsoft.com/office/drawing/2014/main" id="{6BECA7F7-58AC-5443-96C4-AAFE7E52C8EF}"/>
              </a:ext>
            </a:extLst>
          </p:cNvPr>
          <p:cNvGrpSpPr/>
          <p:nvPr/>
        </p:nvGrpSpPr>
        <p:grpSpPr>
          <a:xfrm>
            <a:off x="2534711" y="971687"/>
            <a:ext cx="1" cy="5280834"/>
            <a:chOff x="5768863" y="937144"/>
            <a:chExt cx="1" cy="5280834"/>
          </a:xfrm>
        </p:grpSpPr>
        <p:cxnSp>
          <p:nvCxnSpPr>
            <p:cNvPr id="12" name="Conexão reta 46">
              <a:extLst>
                <a:ext uri="{FF2B5EF4-FFF2-40B4-BE49-F238E27FC236}">
                  <a16:creationId xmlns:a16="http://schemas.microsoft.com/office/drawing/2014/main" id="{C36324F8-96A5-D541-8EF1-60114B9A3668}"/>
                </a:ext>
              </a:extLst>
            </p:cNvPr>
            <p:cNvCxnSpPr>
              <a:cxnSpLocks/>
            </p:cNvCxnSpPr>
            <p:nvPr/>
          </p:nvCxnSpPr>
          <p:spPr>
            <a:xfrm>
              <a:off x="5768863" y="937144"/>
              <a:ext cx="0" cy="528083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Conexão reta 47">
              <a:extLst>
                <a:ext uri="{FF2B5EF4-FFF2-40B4-BE49-F238E27FC236}">
                  <a16:creationId xmlns:a16="http://schemas.microsoft.com/office/drawing/2014/main" id="{B6313350-A7A7-D44F-8E97-0E87186D4BDC}"/>
                </a:ext>
              </a:extLst>
            </p:cNvPr>
            <p:cNvCxnSpPr>
              <a:cxnSpLocks/>
            </p:cNvCxnSpPr>
            <p:nvPr/>
          </p:nvCxnSpPr>
          <p:spPr>
            <a:xfrm rot="5400000" flipH="1">
              <a:off x="5479238" y="5928352"/>
              <a:ext cx="579251" cy="0"/>
            </a:xfrm>
            <a:prstGeom prst="line">
              <a:avLst/>
            </a:prstGeom>
            <a:ln w="101600" cap="sq">
              <a:solidFill>
                <a:schemeClr val="accent5"/>
              </a:solidFill>
              <a:round/>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E4F1D608-1DE7-D043-A228-5BF8BB5E4342}"/>
              </a:ext>
            </a:extLst>
          </p:cNvPr>
          <p:cNvSpPr/>
          <p:nvPr/>
        </p:nvSpPr>
        <p:spPr>
          <a:xfrm>
            <a:off x="2057683" y="1983233"/>
            <a:ext cx="178403" cy="178403"/>
          </a:xfrm>
          <a:prstGeom prst="ellipse">
            <a:avLst/>
          </a:prstGeom>
          <a:solidFill>
            <a:schemeClr val="accent5"/>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D88CA363-9D7E-F54A-A523-20E263168D45}"/>
              </a:ext>
            </a:extLst>
          </p:cNvPr>
          <p:cNvSpPr/>
          <p:nvPr/>
        </p:nvSpPr>
        <p:spPr>
          <a:xfrm>
            <a:off x="1468292" y="2291445"/>
            <a:ext cx="367570" cy="367570"/>
          </a:xfrm>
          <a:prstGeom prst="ellipse">
            <a:avLst/>
          </a:prstGeom>
          <a:noFill/>
          <a:ln w="76200" cap="rnd">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6" name="Retângulo 5">
            <a:extLst>
              <a:ext uri="{FF2B5EF4-FFF2-40B4-BE49-F238E27FC236}">
                <a16:creationId xmlns:a16="http://schemas.microsoft.com/office/drawing/2014/main" id="{AF2888F3-88D1-9D44-9380-DE696385812D}"/>
              </a:ext>
            </a:extLst>
          </p:cNvPr>
          <p:cNvSpPr/>
          <p:nvPr/>
        </p:nvSpPr>
        <p:spPr>
          <a:xfrm>
            <a:off x="4297534" y="1332130"/>
            <a:ext cx="184731"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grpSp>
        <p:nvGrpSpPr>
          <p:cNvPr id="29" name="Group 28">
            <a:extLst>
              <a:ext uri="{FF2B5EF4-FFF2-40B4-BE49-F238E27FC236}">
                <a16:creationId xmlns:a16="http://schemas.microsoft.com/office/drawing/2014/main" id="{6C87E7E1-A8EB-1A42-B9A8-46DCBD855006}"/>
              </a:ext>
            </a:extLst>
          </p:cNvPr>
          <p:cNvGrpSpPr/>
          <p:nvPr/>
        </p:nvGrpSpPr>
        <p:grpSpPr>
          <a:xfrm>
            <a:off x="11010789" y="152400"/>
            <a:ext cx="1161712" cy="6580430"/>
            <a:chOff x="11010789" y="152400"/>
            <a:chExt cx="1161712" cy="6580430"/>
          </a:xfrm>
        </p:grpSpPr>
        <p:sp>
          <p:nvSpPr>
            <p:cNvPr id="42" name="CaixaDeTexto 189">
              <a:extLst>
                <a:ext uri="{FF2B5EF4-FFF2-40B4-BE49-F238E27FC236}">
                  <a16:creationId xmlns:a16="http://schemas.microsoft.com/office/drawing/2014/main" id="{EA40AB96-1AD7-9149-95D1-6326469B90EC}"/>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43" name="Picture 42">
              <a:extLst>
                <a:ext uri="{FF2B5EF4-FFF2-40B4-BE49-F238E27FC236}">
                  <a16:creationId xmlns:a16="http://schemas.microsoft.com/office/drawing/2014/main" id="{F2BF5BF9-19A3-904B-B7EA-04D0ADC9AD3F}"/>
                </a:ext>
              </a:extLst>
            </p:cNvPr>
            <p:cNvPicPr>
              <a:picLocks noChangeAspect="1"/>
            </p:cNvPicPr>
            <p:nvPr/>
          </p:nvPicPr>
          <p:blipFill>
            <a:blip r:embed="rId3"/>
            <a:srcRect/>
            <a:stretch/>
          </p:blipFill>
          <p:spPr>
            <a:xfrm>
              <a:off x="11010789" y="152400"/>
              <a:ext cx="1074776" cy="389895"/>
            </a:xfrm>
            <a:prstGeom prst="rect">
              <a:avLst/>
            </a:prstGeom>
          </p:spPr>
        </p:pic>
      </p:grpSp>
      <p:pic>
        <p:nvPicPr>
          <p:cNvPr id="4098" name="Picture 2">
            <a:extLst>
              <a:ext uri="{FF2B5EF4-FFF2-40B4-BE49-F238E27FC236}">
                <a16:creationId xmlns:a16="http://schemas.microsoft.com/office/drawing/2014/main" id="{710730E9-2DDF-4CA3-95D4-244EDD8F22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9290" y="2839505"/>
            <a:ext cx="2945786" cy="2558277"/>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15B89FDF-420B-462A-89F5-21FE96D492AD}"/>
              </a:ext>
            </a:extLst>
          </p:cNvPr>
          <p:cNvSpPr txBox="1"/>
          <p:nvPr/>
        </p:nvSpPr>
        <p:spPr>
          <a:xfrm>
            <a:off x="2755934" y="2470173"/>
            <a:ext cx="3132498" cy="369332"/>
          </a:xfrm>
          <a:prstGeom prst="rect">
            <a:avLst/>
          </a:prstGeom>
          <a:noFill/>
        </p:spPr>
        <p:txBody>
          <a:bodyPr wrap="square" rtlCol="0">
            <a:spAutoFit/>
          </a:bodyPr>
          <a:lstStyle/>
          <a:p>
            <a:r>
              <a:rPr lang="pt-PT" dirty="0">
                <a:latin typeface="Segoe UI Light" panose="020B0502040204020203" pitchFamily="34" charset="0"/>
                <a:cs typeface="Segoe UI Light" panose="020B0502040204020203" pitchFamily="34" charset="0"/>
              </a:rPr>
              <a:t>Clusters </a:t>
            </a:r>
            <a:r>
              <a:rPr lang="pt-PT" dirty="0" err="1">
                <a:latin typeface="Segoe UI Light" panose="020B0502040204020203" pitchFamily="34" charset="0"/>
                <a:cs typeface="Segoe UI Light" panose="020B0502040204020203" pitchFamily="34" charset="0"/>
              </a:rPr>
              <a:t>resultant</a:t>
            </a:r>
            <a:r>
              <a:rPr lang="pt-PT" dirty="0">
                <a:latin typeface="Segoe UI Light" panose="020B0502040204020203" pitchFamily="34" charset="0"/>
                <a:cs typeface="Segoe UI Light" panose="020B0502040204020203" pitchFamily="34" charset="0"/>
              </a:rPr>
              <a:t> </a:t>
            </a:r>
            <a:r>
              <a:rPr lang="pt-PT" dirty="0" err="1">
                <a:latin typeface="Segoe UI Light" panose="020B0502040204020203" pitchFamily="34" charset="0"/>
                <a:cs typeface="Segoe UI Light" panose="020B0502040204020203" pitchFamily="34" charset="0"/>
              </a:rPr>
              <a:t>of</a:t>
            </a:r>
            <a:r>
              <a:rPr lang="pt-PT" dirty="0">
                <a:latin typeface="Segoe UI Light" panose="020B0502040204020203" pitchFamily="34" charset="0"/>
                <a:cs typeface="Segoe UI Light" panose="020B0502040204020203" pitchFamily="34" charset="0"/>
              </a:rPr>
              <a:t> DBSCAN</a:t>
            </a:r>
          </a:p>
        </p:txBody>
      </p:sp>
      <p:pic>
        <p:nvPicPr>
          <p:cNvPr id="4100" name="Picture 4">
            <a:extLst>
              <a:ext uri="{FF2B5EF4-FFF2-40B4-BE49-F238E27FC236}">
                <a16:creationId xmlns:a16="http://schemas.microsoft.com/office/drawing/2014/main" id="{6DC0A29C-69F0-4213-9167-DDFE871E49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8091" y="5568318"/>
            <a:ext cx="4662487" cy="949068"/>
          </a:xfrm>
          <a:prstGeom prst="rect">
            <a:avLst/>
          </a:prstGeom>
          <a:noFill/>
          <a:extLst>
            <a:ext uri="{909E8E84-426E-40DD-AFC4-6F175D3DCCD1}">
              <a14:hiddenFill xmlns:a14="http://schemas.microsoft.com/office/drawing/2010/main">
                <a:solidFill>
                  <a:srgbClr val="FFFFFF"/>
                </a:solidFill>
              </a14:hiddenFill>
            </a:ext>
          </a:extLst>
        </p:spPr>
      </p:pic>
      <p:sp>
        <p:nvSpPr>
          <p:cNvPr id="10" name="CaixaDeTexto 9">
            <a:extLst>
              <a:ext uri="{FF2B5EF4-FFF2-40B4-BE49-F238E27FC236}">
                <a16:creationId xmlns:a16="http://schemas.microsoft.com/office/drawing/2014/main" id="{BE24FC80-EAC1-45C5-BFBA-7B48ED8D5484}"/>
              </a:ext>
            </a:extLst>
          </p:cNvPr>
          <p:cNvSpPr txBox="1"/>
          <p:nvPr/>
        </p:nvSpPr>
        <p:spPr>
          <a:xfrm>
            <a:off x="3330380" y="5519632"/>
            <a:ext cx="1045450" cy="523220"/>
          </a:xfrm>
          <a:prstGeom prst="rect">
            <a:avLst/>
          </a:prstGeom>
          <a:noFill/>
        </p:spPr>
        <p:txBody>
          <a:bodyPr wrap="square" rtlCol="0">
            <a:spAutoFit/>
          </a:bodyPr>
          <a:lstStyle/>
          <a:p>
            <a:r>
              <a:rPr lang="pt-PT" sz="1400" dirty="0">
                <a:latin typeface="Segoe UI Light" panose="020B0502040204020203" pitchFamily="34" charset="0"/>
                <a:cs typeface="Segoe UI Light" panose="020B0502040204020203" pitchFamily="34" charset="0"/>
              </a:rPr>
              <a:t>Manual </a:t>
            </a:r>
            <a:r>
              <a:rPr lang="pt-PT" sz="1400" dirty="0" err="1">
                <a:latin typeface="Segoe UI Light" panose="020B0502040204020203" pitchFamily="34" charset="0"/>
                <a:cs typeface="Segoe UI Light" panose="020B0502040204020203" pitchFamily="34" charset="0"/>
              </a:rPr>
              <a:t>correction</a:t>
            </a:r>
            <a:endParaRPr lang="pt-PT" sz="1400" dirty="0">
              <a:latin typeface="Segoe UI Light" panose="020B0502040204020203" pitchFamily="34" charset="0"/>
              <a:cs typeface="Segoe UI Light" panose="020B0502040204020203" pitchFamily="34" charset="0"/>
            </a:endParaRPr>
          </a:p>
        </p:txBody>
      </p:sp>
      <p:pic>
        <p:nvPicPr>
          <p:cNvPr id="4102" name="Picture 6">
            <a:extLst>
              <a:ext uri="{FF2B5EF4-FFF2-40B4-BE49-F238E27FC236}">
                <a16:creationId xmlns:a16="http://schemas.microsoft.com/office/drawing/2014/main" id="{7B1F31B1-2E32-4555-AB2F-8CC5485F738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754" t="2496"/>
          <a:stretch/>
        </p:blipFill>
        <p:spPr bwMode="auto">
          <a:xfrm>
            <a:off x="8043244" y="1927411"/>
            <a:ext cx="3434667" cy="3340326"/>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Conexão: Ângulo Reto 19">
            <a:extLst>
              <a:ext uri="{FF2B5EF4-FFF2-40B4-BE49-F238E27FC236}">
                <a16:creationId xmlns:a16="http://schemas.microsoft.com/office/drawing/2014/main" id="{92436604-03FE-48EB-80B6-CCADED00BE74}"/>
              </a:ext>
            </a:extLst>
          </p:cNvPr>
          <p:cNvCxnSpPr>
            <a:cxnSpLocks/>
            <a:stCxn id="4100" idx="3"/>
          </p:cNvCxnSpPr>
          <p:nvPr/>
        </p:nvCxnSpPr>
        <p:spPr>
          <a:xfrm flipV="1">
            <a:off x="9760578" y="5267737"/>
            <a:ext cx="452579" cy="77511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xão: Ângulo Reto 25">
            <a:extLst>
              <a:ext uri="{FF2B5EF4-FFF2-40B4-BE49-F238E27FC236}">
                <a16:creationId xmlns:a16="http://schemas.microsoft.com/office/drawing/2014/main" id="{9F36BE1B-2C9B-4086-A139-375F74272814}"/>
              </a:ext>
            </a:extLst>
          </p:cNvPr>
          <p:cNvCxnSpPr>
            <a:stCxn id="4098" idx="2"/>
            <a:endCxn id="4100" idx="1"/>
          </p:cNvCxnSpPr>
          <p:nvPr/>
        </p:nvCxnSpPr>
        <p:spPr>
          <a:xfrm rot="16200000" flipH="1">
            <a:off x="4387602" y="5332363"/>
            <a:ext cx="645070" cy="7759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CaixaDeTexto 26">
            <a:extLst>
              <a:ext uri="{FF2B5EF4-FFF2-40B4-BE49-F238E27FC236}">
                <a16:creationId xmlns:a16="http://schemas.microsoft.com/office/drawing/2014/main" id="{F4331C21-68C7-4529-B8EE-36D40E605286}"/>
              </a:ext>
            </a:extLst>
          </p:cNvPr>
          <p:cNvSpPr txBox="1"/>
          <p:nvPr/>
        </p:nvSpPr>
        <p:spPr>
          <a:xfrm>
            <a:off x="10271367" y="5458076"/>
            <a:ext cx="1693790" cy="523220"/>
          </a:xfrm>
          <a:prstGeom prst="rect">
            <a:avLst/>
          </a:prstGeom>
          <a:noFill/>
        </p:spPr>
        <p:txBody>
          <a:bodyPr wrap="square" rtlCol="0">
            <a:spAutoFit/>
          </a:bodyPr>
          <a:lstStyle/>
          <a:p>
            <a:r>
              <a:rPr lang="pt-PT" sz="1400" dirty="0" err="1">
                <a:latin typeface="Segoe UI Light" panose="020B0502040204020203" pitchFamily="34" charset="0"/>
                <a:cs typeface="Segoe UI Light" panose="020B0502040204020203" pitchFamily="34" charset="0"/>
              </a:rPr>
              <a:t>Resulting</a:t>
            </a:r>
            <a:r>
              <a:rPr lang="pt-PT" sz="1400" dirty="0">
                <a:latin typeface="Segoe UI Light" panose="020B0502040204020203" pitchFamily="34" charset="0"/>
                <a:cs typeface="Segoe UI Light" panose="020B0502040204020203" pitchFamily="34" charset="0"/>
              </a:rPr>
              <a:t> </a:t>
            </a:r>
            <a:r>
              <a:rPr lang="pt-PT" sz="1400" dirty="0" err="1">
                <a:latin typeface="Segoe UI Light" panose="020B0502040204020203" pitchFamily="34" charset="0"/>
                <a:cs typeface="Segoe UI Light" panose="020B0502040204020203" pitchFamily="34" charset="0"/>
              </a:rPr>
              <a:t>distributions</a:t>
            </a:r>
            <a:endParaRPr lang="pt-PT" sz="1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44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Goal</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Problem</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at</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hands</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4"/>
            <a:srcRect/>
            <a:stretch/>
          </p:blipFill>
          <p:spPr>
            <a:xfrm>
              <a:off x="11010789" y="152400"/>
              <a:ext cx="1074779" cy="389895"/>
            </a:xfrm>
            <a:prstGeom prst="rect">
              <a:avLst/>
            </a:prstGeom>
          </p:spPr>
        </p:pic>
      </p:grpSp>
      <p:pic>
        <p:nvPicPr>
          <p:cNvPr id="9" name="Gráfico 8" descr="Alvo destaque">
            <a:extLst>
              <a:ext uri="{FF2B5EF4-FFF2-40B4-BE49-F238E27FC236}">
                <a16:creationId xmlns:a16="http://schemas.microsoft.com/office/drawing/2014/main" id="{984FD8B4-23CC-49A5-832F-0DC782D6B8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56000" y="1802095"/>
            <a:ext cx="1080000" cy="1080000"/>
          </a:xfrm>
          <a:prstGeom prst="rect">
            <a:avLst/>
          </a:prstGeom>
        </p:spPr>
      </p:pic>
    </p:spTree>
    <p:extLst>
      <p:ext uri="{BB962C8B-B14F-4D97-AF65-F5344CB8AC3E}">
        <p14:creationId xmlns:p14="http://schemas.microsoft.com/office/powerpoint/2010/main" val="3699180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43FC240B-C211-8745-9442-C2BC6753DB62}"/>
              </a:ext>
            </a:extLst>
          </p:cNvPr>
          <p:cNvPicPr>
            <a:picLocks noChangeAspect="1"/>
          </p:cNvPicPr>
          <p:nvPr/>
        </p:nvPicPr>
        <p:blipFill rotWithShape="1">
          <a:blip r:embed="rId3"/>
          <a:srcRect l="816" t="21452" r="62363"/>
          <a:stretch/>
        </p:blipFill>
        <p:spPr>
          <a:xfrm flipH="1">
            <a:off x="6477000" y="0"/>
            <a:ext cx="5715000" cy="6858000"/>
          </a:xfrm>
          <a:prstGeom prst="rect">
            <a:avLst/>
          </a:prstGeom>
        </p:spPr>
      </p:pic>
      <p:sp>
        <p:nvSpPr>
          <p:cNvPr id="28" name="Oval 27">
            <a:extLst>
              <a:ext uri="{FF2B5EF4-FFF2-40B4-BE49-F238E27FC236}">
                <a16:creationId xmlns:a16="http://schemas.microsoft.com/office/drawing/2014/main" id="{AFA84A75-4C1E-D347-8233-355854D22826}"/>
              </a:ext>
            </a:extLst>
          </p:cNvPr>
          <p:cNvSpPr/>
          <p:nvPr/>
        </p:nvSpPr>
        <p:spPr>
          <a:xfrm>
            <a:off x="9759540" y="517065"/>
            <a:ext cx="282878" cy="282878"/>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71053BBD-750B-9E40-879C-07609936E264}"/>
              </a:ext>
            </a:extLst>
          </p:cNvPr>
          <p:cNvSpPr/>
          <p:nvPr/>
        </p:nvSpPr>
        <p:spPr>
          <a:xfrm>
            <a:off x="8108225" y="4800601"/>
            <a:ext cx="381000" cy="381000"/>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6483126A-1CE3-AF4C-BA36-6BFD3607C305}"/>
              </a:ext>
            </a:extLst>
          </p:cNvPr>
          <p:cNvSpPr/>
          <p:nvPr/>
        </p:nvSpPr>
        <p:spPr>
          <a:xfrm>
            <a:off x="11537224" y="3119437"/>
            <a:ext cx="304800" cy="304800"/>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1" name="Lorem ipsum dolor sit amet, consectetur adipiscing elit, sed do eiusmod tempor incididunt ut labore et dolore magna aliqua. Semper feugiat nibh sed pulvinar proin gravida. Eget nulla facilisi etiam dignissim diam quis. Interdum varius sit amet mattis vul">
            <a:extLst>
              <a:ext uri="{FF2B5EF4-FFF2-40B4-BE49-F238E27FC236}">
                <a16:creationId xmlns:a16="http://schemas.microsoft.com/office/drawing/2014/main" id="{D0D37585-52AC-1B4D-BF4F-DA7930BF8C51}"/>
              </a:ext>
            </a:extLst>
          </p:cNvPr>
          <p:cNvSpPr txBox="1"/>
          <p:nvPr/>
        </p:nvSpPr>
        <p:spPr>
          <a:xfrm>
            <a:off x="1159423" y="2057400"/>
            <a:ext cx="4809900" cy="40071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393" tIns="25393" rIns="25393" bIns="25393">
            <a:spAutoFit/>
          </a:bodyPr>
          <a:lstStyle>
            <a:lvl1pPr algn="l" defTabSz="457200">
              <a:lnSpc>
                <a:spcPct val="120000"/>
              </a:lnSpc>
              <a:defRPr sz="2600" b="0">
                <a:solidFill>
                  <a:srgbClr val="5B6896"/>
                </a:solidFill>
                <a:latin typeface="DM Sans Regular"/>
                <a:ea typeface="DM Sans Regular"/>
                <a:cs typeface="DM Sans Regular"/>
                <a:sym typeface="DM Sans Regular"/>
              </a:defRPr>
            </a:lvl1pPr>
          </a:lstStyle>
          <a:p>
            <a:pPr marL="0" marR="0" lvl="0" indent="0" algn="l" defTabSz="457200" rtl="0" eaLnBrk="1" fontAlgn="auto" latinLnBrk="0" hangingPunct="1">
              <a:lnSpc>
                <a:spcPct val="12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The Marketing department came to us with a problem. Their volume of clients is increasing rapidly, and they are having difficulties profiling their old and new clients.</a:t>
            </a:r>
          </a:p>
          <a:p>
            <a:pPr marL="0" marR="0" lvl="0" indent="0" algn="l" defTabSz="457200" rtl="0" eaLnBrk="1" fontAlgn="auto" latinLnBrk="0" hangingPunct="1">
              <a:lnSpc>
                <a:spcPct val="120000"/>
              </a:lnSpc>
              <a:spcBef>
                <a:spcPts val="0"/>
              </a:spcBef>
              <a:spcAft>
                <a:spcPts val="600"/>
              </a:spcAft>
              <a:buClrTx/>
              <a:buSzTx/>
              <a:buFontTx/>
              <a:buNone/>
              <a:tabLst/>
              <a:defRPr/>
            </a:pPr>
            <a:endParaRPr lang="en-US" sz="1600" dirty="0">
              <a:solidFill>
                <a:srgbClr val="00151E"/>
              </a:solidFill>
              <a:latin typeface="Segoe UI Light" panose="020B0502040204020203" pitchFamily="34" charset="0"/>
              <a:cs typeface="Segoe UI Light" panose="020B0502040204020203" pitchFamily="34" charset="0"/>
            </a:endParaRPr>
          </a:p>
          <a:p>
            <a:pPr marL="0" marR="0" lvl="0" indent="0" algn="l" defTabSz="457200" rtl="0" eaLnBrk="1" fontAlgn="auto" latinLnBrk="0" hangingPunct="1">
              <a:lnSpc>
                <a:spcPct val="12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They want to automate their client </a:t>
            </a:r>
            <a:r>
              <a:rPr lang="en-US" sz="1600" dirty="0">
                <a:solidFill>
                  <a:srgbClr val="00151E"/>
                </a:solidFill>
                <a:latin typeface="Segoe UI Light" panose="020B0502040204020203" pitchFamily="34" charset="0"/>
                <a:cs typeface="Segoe UI Light" panose="020B0502040204020203" pitchFamily="34" charset="0"/>
              </a:rPr>
              <a:t>profiling. Technically, these are client segmentations. </a:t>
            </a:r>
          </a:p>
          <a:p>
            <a:pPr marL="0" marR="0" lvl="0" indent="0" algn="l" defTabSz="457200" rtl="0" eaLnBrk="1" fontAlgn="auto" latinLnBrk="0" hangingPunct="1">
              <a:lnSpc>
                <a:spcPct val="12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a:p>
            <a:pPr marL="0" marR="0" lvl="0" indent="0" algn="l" defTabSz="457200" rtl="0" eaLnBrk="1" fontAlgn="auto" latinLnBrk="0" hangingPunct="1">
              <a:lnSpc>
                <a:spcPct val="120000"/>
              </a:lnSpc>
              <a:spcBef>
                <a:spcPts val="0"/>
              </a:spcBef>
              <a:spcAft>
                <a:spcPts val="600"/>
              </a:spcAft>
              <a:buClrTx/>
              <a:buSzTx/>
              <a:buFontTx/>
              <a:buNone/>
              <a:tabLst/>
              <a:defRPr/>
            </a:pPr>
            <a:r>
              <a:rPr lang="en-US" sz="1600" dirty="0">
                <a:solidFill>
                  <a:srgbClr val="00151E"/>
                </a:solidFill>
                <a:latin typeface="Segoe UI Light" panose="020B0502040204020203" pitchFamily="34" charset="0"/>
                <a:cs typeface="Segoe UI Light" panose="020B0502040204020203" pitchFamily="34" charset="0"/>
              </a:rPr>
              <a:t>The segmentation goal is to answer these questions</a:t>
            </a:r>
          </a:p>
          <a:p>
            <a:pPr marL="628650" lvl="1" indent="-171450" defTabSz="457200">
              <a:lnSpc>
                <a:spcPct val="120000"/>
              </a:lnSpc>
              <a:spcAft>
                <a:spcPts val="600"/>
              </a:spcAft>
              <a:buFont typeface="Arial" panose="020B0604020202020204" pitchFamily="34" charset="0"/>
              <a:buChar char="•"/>
            </a:pPr>
            <a:r>
              <a:rPr lang="en-US" sz="1400" dirty="0">
                <a:solidFill>
                  <a:srgbClr val="00151E"/>
                </a:solidFill>
                <a:latin typeface="Segoe UI Light" panose="020B0502040204020203" pitchFamily="34" charset="0"/>
                <a:cs typeface="Segoe UI Light" panose="020B0502040204020203" pitchFamily="34" charset="0"/>
                <a:sym typeface="DM Sans Regular"/>
              </a:rPr>
              <a:t>Most valuable clients currently;</a:t>
            </a:r>
          </a:p>
          <a:p>
            <a:pPr marL="628650" lvl="1" indent="-171450" defTabSz="457200">
              <a:lnSpc>
                <a:spcPct val="120000"/>
              </a:lnSpc>
              <a:spcAft>
                <a:spcPts val="600"/>
              </a:spcAft>
              <a:buFont typeface="Arial" panose="020B0604020202020204" pitchFamily="34" charset="0"/>
              <a:buChar char="•"/>
            </a:pPr>
            <a:r>
              <a:rPr lang="en-US" sz="1400" dirty="0">
                <a:solidFill>
                  <a:srgbClr val="00151E"/>
                </a:solidFill>
                <a:latin typeface="Segoe UI Light" panose="020B0502040204020203" pitchFamily="34" charset="0"/>
                <a:cs typeface="Segoe UI Light" panose="020B0502040204020203" pitchFamily="34" charset="0"/>
                <a:sym typeface="DM Sans Regular"/>
              </a:rPr>
              <a:t>Most valuable clients in the future;</a:t>
            </a:r>
          </a:p>
          <a:p>
            <a:pPr marL="628650" lvl="1" indent="-171450" defTabSz="457200">
              <a:lnSpc>
                <a:spcPct val="120000"/>
              </a:lnSpc>
              <a:spcAft>
                <a:spcPts val="600"/>
              </a:spcAft>
              <a:buFont typeface="Arial" panose="020B0604020202020204" pitchFamily="34" charset="0"/>
              <a:buChar cha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Customers </a:t>
            </a:r>
            <a:r>
              <a:rPr lang="en-US" sz="1400" dirty="0">
                <a:solidFill>
                  <a:srgbClr val="00151E"/>
                </a:solidFill>
                <a:latin typeface="Segoe UI Light" panose="020B0502040204020203" pitchFamily="34" charset="0"/>
                <a:cs typeface="Segoe UI Light" panose="020B0502040204020203" pitchFamily="34" charset="0"/>
                <a:sym typeface="DM Sans Regular"/>
              </a:rPr>
              <a:t>who have certain Lines of Business (LOB’s);</a:t>
            </a:r>
          </a:p>
          <a:p>
            <a:pPr marL="0" marR="0" lvl="0" indent="0" algn="l" defTabSz="457200" rtl="0" eaLnBrk="1" fontAlgn="auto" latinLnBrk="0" hangingPunct="1">
              <a:lnSpc>
                <a:spcPct val="120000"/>
              </a:lnSpc>
              <a:spcBef>
                <a:spcPts val="0"/>
              </a:spcBef>
              <a:spcAft>
                <a:spcPts val="1200"/>
              </a:spcAft>
              <a:buClrTx/>
              <a:buSzTx/>
              <a:buFontTx/>
              <a:buNone/>
              <a:tabLst/>
              <a:defRPr/>
            </a:pPr>
            <a:endPar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p:txBody>
      </p:sp>
      <p:sp>
        <p:nvSpPr>
          <p:cNvPr id="25" name="Rectangle 5">
            <a:extLst>
              <a:ext uri="{FF2B5EF4-FFF2-40B4-BE49-F238E27FC236}">
                <a16:creationId xmlns:a16="http://schemas.microsoft.com/office/drawing/2014/main" id="{E6B4344F-2AEA-5C4B-B931-349149FD2766}"/>
              </a:ext>
            </a:extLst>
          </p:cNvPr>
          <p:cNvSpPr>
            <a:spLocks noChangeArrowheads="1"/>
          </p:cNvSpPr>
          <p:nvPr/>
        </p:nvSpPr>
        <p:spPr bwMode="auto">
          <a:xfrm>
            <a:off x="1085101" y="343599"/>
            <a:ext cx="4629899" cy="132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90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pPr>
            <a:r>
              <a:rPr lang="en-US" altLang="en-PT" sz="3600" b="1" dirty="0">
                <a:solidFill>
                  <a:srgbClr val="E4222C"/>
                </a:solidFill>
                <a:latin typeface="Segoe UI" panose="020B0502040204020203" pitchFamily="34" charset="0"/>
                <a:cs typeface="Segoe UI" panose="020B0502040204020203" pitchFamily="34" charset="0"/>
              </a:rPr>
              <a:t>Sense Assurance marketing problem</a:t>
            </a:r>
            <a:endParaRPr kumimoji="0" lang="en-US" altLang="en-PT" sz="3600" b="1" i="0" u="none" strike="noStrike" kern="1200" cap="none" spc="0" normalizeH="0" baseline="0" noProof="0" dirty="0">
              <a:ln>
                <a:noFill/>
              </a:ln>
              <a:solidFill>
                <a:srgbClr val="E4222C"/>
              </a:solidFill>
              <a:effectLst/>
              <a:uLnTx/>
              <a:uFillTx/>
              <a:latin typeface="Segoe UI" panose="020B0502040204020203" pitchFamily="34" charset="0"/>
              <a:cs typeface="Segoe UI" panose="020B0502040204020203" pitchFamily="34" charset="0"/>
            </a:endParaRPr>
          </a:p>
        </p:txBody>
      </p:sp>
      <p:sp>
        <p:nvSpPr>
          <p:cNvPr id="29" name="Oval 28">
            <a:extLst>
              <a:ext uri="{FF2B5EF4-FFF2-40B4-BE49-F238E27FC236}">
                <a16:creationId xmlns:a16="http://schemas.microsoft.com/office/drawing/2014/main" id="{EF0A68F0-E3E1-B54E-A7F2-F592488DDAA0}"/>
              </a:ext>
            </a:extLst>
          </p:cNvPr>
          <p:cNvSpPr/>
          <p:nvPr/>
        </p:nvSpPr>
        <p:spPr>
          <a:xfrm>
            <a:off x="-420364" y="2888182"/>
            <a:ext cx="1072110" cy="1072110"/>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BBDC108B-7C3B-F54A-A632-53F18362F566}"/>
              </a:ext>
            </a:extLst>
          </p:cNvPr>
          <p:cNvSpPr/>
          <p:nvPr/>
        </p:nvSpPr>
        <p:spPr>
          <a:xfrm>
            <a:off x="5867400" y="6268136"/>
            <a:ext cx="132664" cy="13266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D7DED516-4381-1E43-B238-F605E1A7F841}"/>
              </a:ext>
            </a:extLst>
          </p:cNvPr>
          <p:cNvGrpSpPr/>
          <p:nvPr/>
        </p:nvGrpSpPr>
        <p:grpSpPr>
          <a:xfrm>
            <a:off x="11010789" y="152400"/>
            <a:ext cx="1161712" cy="6580430"/>
            <a:chOff x="11010789" y="152400"/>
            <a:chExt cx="1161712" cy="6580430"/>
          </a:xfrm>
        </p:grpSpPr>
        <p:sp>
          <p:nvSpPr>
            <p:cNvPr id="13" name="CaixaDeTexto 189">
              <a:extLst>
                <a:ext uri="{FF2B5EF4-FFF2-40B4-BE49-F238E27FC236}">
                  <a16:creationId xmlns:a16="http://schemas.microsoft.com/office/drawing/2014/main" id="{E47D64AC-06FD-C348-933C-CB3C12007EF9}"/>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14" name="Picture 13">
              <a:extLst>
                <a:ext uri="{FF2B5EF4-FFF2-40B4-BE49-F238E27FC236}">
                  <a16:creationId xmlns:a16="http://schemas.microsoft.com/office/drawing/2014/main" id="{60B6272E-25D5-844A-8495-2A9C9A50FBCE}"/>
                </a:ext>
              </a:extLst>
            </p:cNvPr>
            <p:cNvPicPr>
              <a:picLocks noChangeAspect="1"/>
            </p:cNvPicPr>
            <p:nvPr/>
          </p:nvPicPr>
          <p:blipFill>
            <a:blip r:embed="rId4"/>
            <a:srcRect/>
            <a:stretch/>
          </p:blipFill>
          <p:spPr>
            <a:xfrm>
              <a:off x="11010789" y="152400"/>
              <a:ext cx="1074779" cy="389895"/>
            </a:xfrm>
            <a:prstGeom prst="rect">
              <a:avLst/>
            </a:prstGeom>
          </p:spPr>
        </p:pic>
      </p:grpSp>
    </p:spTree>
    <p:extLst>
      <p:ext uri="{BB962C8B-B14F-4D97-AF65-F5344CB8AC3E}">
        <p14:creationId xmlns:p14="http://schemas.microsoft.com/office/powerpoint/2010/main" val="180287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1" name="Imagem 10">
            <a:extLst>
              <a:ext uri="{FF2B5EF4-FFF2-40B4-BE49-F238E27FC236}">
                <a16:creationId xmlns:a16="http://schemas.microsoft.com/office/drawing/2014/main" id="{F7F140D7-E2AB-4C7A-829E-D4FBC94B41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000" y="1926600"/>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a:ln>
                  <a:noFill/>
                </a:ln>
                <a:solidFill>
                  <a:srgbClr val="FFFFFF"/>
                </a:solidFill>
                <a:effectLst/>
                <a:uLnTx/>
                <a:uFillTx/>
                <a:latin typeface="Segoe UI"/>
                <a:ea typeface="+mn-ea"/>
                <a:cs typeface="Segoe UI"/>
              </a:rPr>
              <a:t>Data</a:t>
            </a:r>
          </a:p>
          <a:p>
            <a:pPr marL="0" marR="0" lvl="0" indent="0" algn="ctr" defTabSz="914400" rtl="0" eaLnBrk="1" fontAlgn="auto" latinLnBrk="0" hangingPunct="1">
              <a:lnSpc>
                <a:spcPct val="150000"/>
              </a:lnSpc>
              <a:spcBef>
                <a:spcPts val="0"/>
              </a:spcBef>
              <a:spcAft>
                <a:spcPts val="0"/>
              </a:spcAft>
              <a:buClrTx/>
              <a:buSzTx/>
              <a:buFontTx/>
              <a:buNone/>
              <a:tabLst/>
              <a:defRPr/>
            </a:pPr>
            <a:r>
              <a:rPr lang="pt-PT" spc="300" dirty="0">
                <a:solidFill>
                  <a:srgbClr val="FFFFFF"/>
                </a:solidFill>
                <a:latin typeface="Segoe UI" panose="020B0502040204020203" pitchFamily="34" charset="0"/>
                <a:cs typeface="Segoe UI" panose="020B0502040204020203" pitchFamily="34" charset="0"/>
              </a:rPr>
              <a:t>Data </a:t>
            </a:r>
            <a:r>
              <a:rPr lang="pt-PT" spc="300" dirty="0" err="1">
                <a:solidFill>
                  <a:srgbClr val="FFFFFF"/>
                </a:solidFill>
                <a:latin typeface="Segoe UI" panose="020B0502040204020203" pitchFamily="34" charset="0"/>
                <a:cs typeface="Segoe UI" panose="020B0502040204020203" pitchFamily="34" charset="0"/>
              </a:rPr>
              <a:t>provided</a:t>
            </a:r>
            <a:r>
              <a:rPr lang="pt-PT" spc="300" dirty="0">
                <a:solidFill>
                  <a:srgbClr val="FFFFFF"/>
                </a:solidFill>
                <a:latin typeface="Segoe UI" panose="020B0502040204020203" pitchFamily="34" charset="0"/>
                <a:cs typeface="Segoe UI" panose="020B0502040204020203" pitchFamily="34" charset="0"/>
              </a:rPr>
              <a:t> to </a:t>
            </a:r>
            <a:r>
              <a:rPr lang="pt-PT" spc="300" dirty="0" err="1">
                <a:solidFill>
                  <a:srgbClr val="FFFFFF"/>
                </a:solidFill>
                <a:latin typeface="Segoe UI" panose="020B0502040204020203" pitchFamily="34" charset="0"/>
                <a:cs typeface="Segoe UI" panose="020B0502040204020203" pitchFamily="34" charset="0"/>
              </a:rPr>
              <a:t>us</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5"/>
            <a:srcRect/>
            <a:stretch/>
          </p:blipFill>
          <p:spPr>
            <a:xfrm>
              <a:off x="11010789" y="152400"/>
              <a:ext cx="1074779" cy="389895"/>
            </a:xfrm>
            <a:prstGeom prst="rect">
              <a:avLst/>
            </a:prstGeom>
          </p:spPr>
        </p:pic>
      </p:grpSp>
    </p:spTree>
    <p:extLst>
      <p:ext uri="{BB962C8B-B14F-4D97-AF65-F5344CB8AC3E}">
        <p14:creationId xmlns:p14="http://schemas.microsoft.com/office/powerpoint/2010/main" val="619495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pic>
        <p:nvPicPr>
          <p:cNvPr id="1026" name="Picture 2" descr="What Is Data: Types of Data, and How to Analyze Data [Updated]">
            <a:extLst>
              <a:ext uri="{FF2B5EF4-FFF2-40B4-BE49-F238E27FC236}">
                <a16:creationId xmlns:a16="http://schemas.microsoft.com/office/drawing/2014/main" id="{A67EAC42-9FE5-4CE5-A125-742E4620CC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189" t="173" r="21331" b="-173"/>
          <a:stretch/>
        </p:blipFill>
        <p:spPr bwMode="auto">
          <a:xfrm>
            <a:off x="5427861" y="0"/>
            <a:ext cx="676413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a:extLst>
              <a:ext uri="{FF2B5EF4-FFF2-40B4-BE49-F238E27FC236}">
                <a16:creationId xmlns:a16="http://schemas.microsoft.com/office/drawing/2014/main" id="{888871EC-F60D-4BC6-8EB9-475273348DD6}"/>
              </a:ext>
            </a:extLst>
          </p:cNvPr>
          <p:cNvSpPr/>
          <p:nvPr/>
        </p:nvSpPr>
        <p:spPr>
          <a:xfrm>
            <a:off x="932262" y="1752600"/>
            <a:ext cx="4439145"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a:noFill/>
              </a:ln>
              <a:solidFill>
                <a:srgbClr val="E53223"/>
              </a:solidFill>
              <a:effectLst/>
              <a:uLnTx/>
              <a:uFillTx/>
              <a:latin typeface="Segoe UI" panose="020B0502040204020203" pitchFamily="34" charset="0"/>
              <a:ea typeface="Inter" panose="020B0502030000000004" pitchFamily="34" charset="0"/>
              <a:cs typeface="Segoe UI" panose="020B0502040204020203" pitchFamily="34" charset="0"/>
            </a:endParaRPr>
          </a:p>
        </p:txBody>
      </p:sp>
      <p:sp>
        <p:nvSpPr>
          <p:cNvPr id="49" name="Oval 48">
            <a:extLst>
              <a:ext uri="{FF2B5EF4-FFF2-40B4-BE49-F238E27FC236}">
                <a16:creationId xmlns:a16="http://schemas.microsoft.com/office/drawing/2014/main" id="{595F08DD-7AC9-4461-B0B4-D5A8D1B96E5B}"/>
              </a:ext>
            </a:extLst>
          </p:cNvPr>
          <p:cNvSpPr/>
          <p:nvPr/>
        </p:nvSpPr>
        <p:spPr>
          <a:xfrm>
            <a:off x="6477000" y="6248400"/>
            <a:ext cx="304800" cy="304800"/>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50" name="Oval 49">
            <a:extLst>
              <a:ext uri="{FF2B5EF4-FFF2-40B4-BE49-F238E27FC236}">
                <a16:creationId xmlns:a16="http://schemas.microsoft.com/office/drawing/2014/main" id="{84E409E4-B9BA-4788-A2B7-27E891F379DE}"/>
              </a:ext>
            </a:extLst>
          </p:cNvPr>
          <p:cNvSpPr/>
          <p:nvPr/>
        </p:nvSpPr>
        <p:spPr>
          <a:xfrm>
            <a:off x="7402324" y="845722"/>
            <a:ext cx="367570" cy="367570"/>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6346730E-1FEA-7F45-B8EC-B826F6D720FC}"/>
              </a:ext>
            </a:extLst>
          </p:cNvPr>
          <p:cNvSpPr/>
          <p:nvPr/>
        </p:nvSpPr>
        <p:spPr>
          <a:xfrm>
            <a:off x="10482226" y="4784226"/>
            <a:ext cx="367570" cy="367570"/>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3" name="Lorem ipsum dolor sit amet, consectetur adipiscing elit, sed do eiusmod tempor incididunt ut labore et dolore magna aliqua. Semper feugiat nibh sed pulvinar proin gravida. Eget nulla facilisi etiam dignissim diam quis. Interdum varius sit amet mattis vul">
            <a:extLst>
              <a:ext uri="{FF2B5EF4-FFF2-40B4-BE49-F238E27FC236}">
                <a16:creationId xmlns:a16="http://schemas.microsoft.com/office/drawing/2014/main" id="{AD057C6A-FB87-B341-9430-5083C14C8C85}"/>
              </a:ext>
            </a:extLst>
          </p:cNvPr>
          <p:cNvSpPr txBox="1"/>
          <p:nvPr/>
        </p:nvSpPr>
        <p:spPr>
          <a:xfrm>
            <a:off x="619673" y="1752600"/>
            <a:ext cx="4174227" cy="13596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393" tIns="25393" rIns="25393" bIns="25393">
            <a:spAutoFit/>
          </a:bodyPr>
          <a:lstStyle>
            <a:lvl1pPr algn="l" defTabSz="457200">
              <a:lnSpc>
                <a:spcPct val="120000"/>
              </a:lnSpc>
              <a:defRPr sz="2600" b="0">
                <a:solidFill>
                  <a:srgbClr val="5B6896"/>
                </a:solidFill>
                <a:latin typeface="DM Sans Regular"/>
                <a:ea typeface="DM Sans Regular"/>
                <a:cs typeface="DM Sans Regular"/>
                <a:sym typeface="DM Sans Regular"/>
              </a:defRPr>
            </a:lvl1pPr>
          </a:lstStyle>
          <a:p>
            <a:pPr marL="0" marR="0" lvl="0" indent="0" algn="l" defTabSz="457200" rtl="0" eaLnBrk="1" fontAlgn="auto" latinLnBrk="0" hangingPunct="1">
              <a:lnSpc>
                <a:spcPct val="12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Sense Assurance provided us with a dataset composed of ~10k clients information. The data goes from year 1974 to 1999.</a:t>
            </a:r>
          </a:p>
          <a:p>
            <a:pPr marL="0" marR="0" lvl="0" indent="0" algn="l" defTabSz="457200" rtl="0" eaLnBrk="1" fontAlgn="auto" latinLnBrk="0" hangingPunct="1">
              <a:lnSpc>
                <a:spcPct val="120000"/>
              </a:lnSpc>
              <a:spcBef>
                <a:spcPts val="0"/>
              </a:spcBef>
              <a:spcAft>
                <a:spcPts val="1200"/>
              </a:spcAft>
              <a:buClrTx/>
              <a:buSzTx/>
              <a:buFontTx/>
              <a:buNone/>
              <a:tabLst/>
              <a:defRPr/>
            </a:pPr>
            <a:r>
              <a:rPr lang="en-US" sz="1600" dirty="0">
                <a:solidFill>
                  <a:srgbClr val="00151E"/>
                </a:solidFill>
                <a:latin typeface="Segoe UI Light" panose="020B0502040204020203" pitchFamily="34" charset="0"/>
                <a:cs typeface="Segoe UI Light" panose="020B0502040204020203" pitchFamily="34" charset="0"/>
              </a:rPr>
              <a:t>These features are:</a:t>
            </a:r>
            <a:endPar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p:txBody>
      </p:sp>
      <p:sp>
        <p:nvSpPr>
          <p:cNvPr id="16" name="Rectangle 5">
            <a:extLst>
              <a:ext uri="{FF2B5EF4-FFF2-40B4-BE49-F238E27FC236}">
                <a16:creationId xmlns:a16="http://schemas.microsoft.com/office/drawing/2014/main" id="{A3717D25-68BB-8F40-9433-730F380BAB69}"/>
              </a:ext>
            </a:extLst>
          </p:cNvPr>
          <p:cNvSpPr>
            <a:spLocks noChangeArrowheads="1"/>
          </p:cNvSpPr>
          <p:nvPr/>
        </p:nvSpPr>
        <p:spPr bwMode="auto">
          <a:xfrm>
            <a:off x="164002" y="693314"/>
            <a:ext cx="4629898" cy="132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90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pPr>
            <a:r>
              <a:rPr lang="en-US" altLang="en-PT" sz="4800" b="1" dirty="0">
                <a:solidFill>
                  <a:srgbClr val="E4222C"/>
                </a:solidFill>
                <a:latin typeface="Segoe UI" panose="020B0502040204020203" pitchFamily="34" charset="0"/>
                <a:cs typeface="Segoe UI" panose="020B0502040204020203" pitchFamily="34" charset="0"/>
              </a:rPr>
              <a:t>provided d</a:t>
            </a:r>
            <a:r>
              <a:rPr kumimoji="0" lang="en-US" altLang="en-PT" sz="4800" b="1" i="0" u="none" strike="noStrike" kern="1200" cap="none" spc="0" normalizeH="0" baseline="0" noProof="0" dirty="0" err="1">
                <a:ln>
                  <a:noFill/>
                </a:ln>
                <a:solidFill>
                  <a:srgbClr val="E4222C"/>
                </a:solidFill>
                <a:effectLst/>
                <a:uLnTx/>
                <a:uFillTx/>
                <a:latin typeface="Segoe UI" panose="020B0502040204020203" pitchFamily="34" charset="0"/>
                <a:cs typeface="Segoe UI" panose="020B0502040204020203" pitchFamily="34" charset="0"/>
              </a:rPr>
              <a:t>ata</a:t>
            </a:r>
            <a:endParaRPr kumimoji="0" lang="en-US" altLang="en-PT" sz="4800" b="1" i="0" u="none" strike="noStrike" kern="1200" cap="none" spc="0" normalizeH="0" baseline="0" noProof="0" dirty="0">
              <a:ln>
                <a:noFill/>
              </a:ln>
              <a:solidFill>
                <a:srgbClr val="E4222C"/>
              </a:solidFill>
              <a:effectLst/>
              <a:uLnTx/>
              <a:uFillTx/>
              <a:latin typeface="Segoe UI" panose="020B0502040204020203" pitchFamily="34" charset="0"/>
              <a:cs typeface="Segoe UI" panose="020B0502040204020203" pitchFamily="34" charset="0"/>
            </a:endParaRPr>
          </a:p>
        </p:txBody>
      </p:sp>
      <p:sp>
        <p:nvSpPr>
          <p:cNvPr id="14" name="CaixaDeTexto 189">
            <a:extLst>
              <a:ext uri="{FF2B5EF4-FFF2-40B4-BE49-F238E27FC236}">
                <a16:creationId xmlns:a16="http://schemas.microsoft.com/office/drawing/2014/main" id="{55E1E8A6-EFDD-6E48-BA3A-C64ABE2937B8}"/>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pt-PT" sz="80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grpSp>
        <p:nvGrpSpPr>
          <p:cNvPr id="17" name="Group 10">
            <a:extLst>
              <a:ext uri="{FF2B5EF4-FFF2-40B4-BE49-F238E27FC236}">
                <a16:creationId xmlns:a16="http://schemas.microsoft.com/office/drawing/2014/main" id="{06601A84-1F57-489F-B513-CD30E9817711}"/>
              </a:ext>
            </a:extLst>
          </p:cNvPr>
          <p:cNvGrpSpPr/>
          <p:nvPr/>
        </p:nvGrpSpPr>
        <p:grpSpPr>
          <a:xfrm>
            <a:off x="11010789" y="152400"/>
            <a:ext cx="1161712" cy="6580430"/>
            <a:chOff x="11010789" y="152400"/>
            <a:chExt cx="1161712" cy="6580430"/>
          </a:xfrm>
        </p:grpSpPr>
        <p:sp>
          <p:nvSpPr>
            <p:cNvPr id="18" name="CaixaDeTexto 189">
              <a:extLst>
                <a:ext uri="{FF2B5EF4-FFF2-40B4-BE49-F238E27FC236}">
                  <a16:creationId xmlns:a16="http://schemas.microsoft.com/office/drawing/2014/main" id="{A2D34018-F0BF-4701-AD8D-22E90092F1FA}"/>
                </a:ext>
              </a:extLst>
            </p:cNvPr>
            <p:cNvSpPr txBox="1"/>
            <p:nvPr/>
          </p:nvSpPr>
          <p:spPr>
            <a:xfrm>
              <a:off x="11885242" y="6517386"/>
              <a:ext cx="287259" cy="215444"/>
            </a:xfrm>
            <a:prstGeom prst="rect">
              <a:avLst/>
            </a:prstGeom>
            <a:noFill/>
          </p:spPr>
          <p:txBody>
            <a:bodyPr wrap="none" rtlCol="0">
              <a:spAutoFit/>
            </a:bodyPr>
            <a:lstStyle/>
            <a:p>
              <a:pPr algn="r"/>
              <a:fld id="{1FFEABD2-D054-42CC-A288-A5DDE772FF79}" type="slidenum">
                <a:rPr lang="pt-PT" sz="800" smtClean="0">
                  <a:latin typeface="+mj-lt"/>
                </a:rPr>
                <a:t>7</a:t>
              </a:fld>
              <a:endParaRPr lang="pt-PT" sz="800" dirty="0">
                <a:latin typeface="+mj-lt"/>
              </a:endParaRPr>
            </a:p>
          </p:txBody>
        </p:sp>
        <p:pic>
          <p:nvPicPr>
            <p:cNvPr id="19" name="Picture 16">
              <a:extLst>
                <a:ext uri="{FF2B5EF4-FFF2-40B4-BE49-F238E27FC236}">
                  <a16:creationId xmlns:a16="http://schemas.microsoft.com/office/drawing/2014/main" id="{A2307BAF-53E1-4561-974A-03E88D979DD1}"/>
                </a:ext>
              </a:extLst>
            </p:cNvPr>
            <p:cNvPicPr>
              <a:picLocks noChangeAspect="1"/>
            </p:cNvPicPr>
            <p:nvPr/>
          </p:nvPicPr>
          <p:blipFill>
            <a:blip r:embed="rId4"/>
            <a:srcRect/>
            <a:stretch/>
          </p:blipFill>
          <p:spPr>
            <a:xfrm>
              <a:off x="11010789" y="152400"/>
              <a:ext cx="1074776" cy="389895"/>
            </a:xfrm>
            <a:prstGeom prst="rect">
              <a:avLst/>
            </a:prstGeom>
          </p:spPr>
        </p:pic>
      </p:grpSp>
      <p:sp>
        <p:nvSpPr>
          <p:cNvPr id="2" name="CaixaDeTexto 1">
            <a:extLst>
              <a:ext uri="{FF2B5EF4-FFF2-40B4-BE49-F238E27FC236}">
                <a16:creationId xmlns:a16="http://schemas.microsoft.com/office/drawing/2014/main" id="{AF24B21A-30FD-455F-8235-C41E673BA095}"/>
              </a:ext>
            </a:extLst>
          </p:cNvPr>
          <p:cNvSpPr txBox="1"/>
          <p:nvPr/>
        </p:nvSpPr>
        <p:spPr>
          <a:xfrm>
            <a:off x="17661" y="3073057"/>
            <a:ext cx="2679393" cy="2425921"/>
          </a:xfrm>
          <a:prstGeom prst="rect">
            <a:avLst/>
          </a:prstGeom>
          <a:noFill/>
        </p:spPr>
        <p:txBody>
          <a:bodyPr wrap="square" numCol="1" spcCol="0" rtlCol="0">
            <a:spAutoFit/>
          </a:bodyPr>
          <a:lstStyle/>
          <a:p>
            <a:pPr marL="365760" marR="0" lvl="0" indent="-171450" algn="l" defTabSz="457200" rtl="0" eaLnBrk="1" fontAlgn="auto" latinLnBrk="0" hangingPunct="1">
              <a:lnSpc>
                <a:spcPct val="120000"/>
              </a:lnSpc>
              <a:spcBef>
                <a:spcPts val="0"/>
              </a:spcBef>
              <a:spcAft>
                <a:spcPts val="1200"/>
              </a:spcAft>
              <a:buClr>
                <a:srgbClr val="E4222C"/>
              </a:buClr>
              <a:buSzTx/>
              <a:buFont typeface="Courier New" panose="02070309020205020404" pitchFamily="49" charset="0"/>
              <a:buChar char="o"/>
              <a:tabLst/>
              <a:defRPr/>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About the client</a:t>
            </a:r>
          </a:p>
          <a:p>
            <a:pPr marL="648000" lvl="1"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Age; </a:t>
            </a:r>
          </a:p>
          <a:p>
            <a:pPr marL="648000" lvl="1"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Degree of Education;</a:t>
            </a:r>
          </a:p>
          <a:p>
            <a:pPr marL="648000" lvl="1"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Monthly Salary</a:t>
            </a:r>
            <a:r>
              <a:rPr lang="en-US" sz="1400" dirty="0">
                <a:solidFill>
                  <a:srgbClr val="00151E"/>
                </a:solidFill>
                <a:latin typeface="Segoe UI Light" panose="020B0502040204020203" pitchFamily="34" charset="0"/>
                <a:cs typeface="Segoe UI Light" panose="020B0502040204020203" pitchFamily="34" charset="0"/>
              </a:rPr>
              <a:t>;</a:t>
            </a: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p>
          <a:p>
            <a:pPr marL="648000" lvl="1"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If has children</a:t>
            </a:r>
            <a:r>
              <a:rPr lang="en-US" sz="1400" dirty="0">
                <a:solidFill>
                  <a:srgbClr val="00151E"/>
                </a:solidFill>
                <a:latin typeface="Segoe UI Light" panose="020B0502040204020203" pitchFamily="34" charset="0"/>
                <a:cs typeface="Segoe UI Light" panose="020B0502040204020203" pitchFamily="34" charset="0"/>
              </a:rPr>
              <a:t>;</a:t>
            </a: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p>
          <a:p>
            <a:pPr marL="648000" lvl="1"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Living Area; </a:t>
            </a:r>
          </a:p>
        </p:txBody>
      </p:sp>
      <p:sp>
        <p:nvSpPr>
          <p:cNvPr id="4" name="CaixaDeTexto 3">
            <a:extLst>
              <a:ext uri="{FF2B5EF4-FFF2-40B4-BE49-F238E27FC236}">
                <a16:creationId xmlns:a16="http://schemas.microsoft.com/office/drawing/2014/main" id="{66832CEF-0549-45E9-9414-C9379CCB18B4}"/>
              </a:ext>
            </a:extLst>
          </p:cNvPr>
          <p:cNvSpPr txBox="1"/>
          <p:nvPr/>
        </p:nvSpPr>
        <p:spPr>
          <a:xfrm>
            <a:off x="1981789" y="3074988"/>
            <a:ext cx="3292633" cy="4118050"/>
          </a:xfrm>
          <a:prstGeom prst="rect">
            <a:avLst/>
          </a:prstGeom>
          <a:noFill/>
        </p:spPr>
        <p:txBody>
          <a:bodyPr wrap="square" rtlCol="0">
            <a:spAutoFit/>
          </a:bodyPr>
          <a:lstStyle/>
          <a:p>
            <a:pPr marL="648000" lvl="1" indent="-171450" defTabSz="457200">
              <a:lnSpc>
                <a:spcPct val="120000"/>
              </a:lnSpc>
              <a:spcAft>
                <a:spcPts val="1200"/>
              </a:spcAft>
              <a:buClr>
                <a:srgbClr val="E4222C"/>
              </a:buClr>
              <a:buFont typeface="Courier New" panose="02070309020205020404" pitchFamily="49" charset="0"/>
              <a:buChar char="o"/>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About the business</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First Policy Year</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a:p>
            <a:pPr marL="1105200" lvl="2"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Customer monetary value;</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Claims Rate</a:t>
            </a:r>
          </a:p>
          <a:p>
            <a:pPr marL="1105200" lvl="2"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Premium: Motor</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Premium: Household</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Premium: </a:t>
            </a: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Health</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Premium: Life</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Premium: Work Insurance</a:t>
            </a:r>
          </a:p>
          <a:p>
            <a:endParaRPr lang="pt-PT" dirty="0"/>
          </a:p>
        </p:txBody>
      </p:sp>
    </p:spTree>
    <p:extLst>
      <p:ext uri="{BB962C8B-B14F-4D97-AF65-F5344CB8AC3E}">
        <p14:creationId xmlns:p14="http://schemas.microsoft.com/office/powerpoint/2010/main" val="565489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Proposal</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Our</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solution</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proposal</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4"/>
            <a:srcRect/>
            <a:stretch/>
          </p:blipFill>
          <p:spPr>
            <a:xfrm>
              <a:off x="11010789" y="152400"/>
              <a:ext cx="1074779" cy="389895"/>
            </a:xfrm>
            <a:prstGeom prst="rect">
              <a:avLst/>
            </a:prstGeom>
          </p:spPr>
        </p:pic>
      </p:grpSp>
      <p:pic>
        <p:nvPicPr>
          <p:cNvPr id="10" name="Gráfico 9" descr="Arco e Flecha destaque">
            <a:extLst>
              <a:ext uri="{FF2B5EF4-FFF2-40B4-BE49-F238E27FC236}">
                <a16:creationId xmlns:a16="http://schemas.microsoft.com/office/drawing/2014/main" id="{5F2AAA4B-4931-4B8C-A024-CDCE03D353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56000" y="1896689"/>
            <a:ext cx="1080000" cy="1080000"/>
          </a:xfrm>
          <a:prstGeom prst="rect">
            <a:avLst/>
          </a:prstGeom>
        </p:spPr>
      </p:pic>
    </p:spTree>
    <p:extLst>
      <p:ext uri="{BB962C8B-B14F-4D97-AF65-F5344CB8AC3E}">
        <p14:creationId xmlns:p14="http://schemas.microsoft.com/office/powerpoint/2010/main" val="3401296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49" name="Oval 48">
            <a:extLst>
              <a:ext uri="{FF2B5EF4-FFF2-40B4-BE49-F238E27FC236}">
                <a16:creationId xmlns:a16="http://schemas.microsoft.com/office/drawing/2014/main" id="{595F08DD-7AC9-4461-B0B4-D5A8D1B96E5B}"/>
              </a:ext>
            </a:extLst>
          </p:cNvPr>
          <p:cNvSpPr/>
          <p:nvPr/>
        </p:nvSpPr>
        <p:spPr>
          <a:xfrm>
            <a:off x="5791200" y="5658583"/>
            <a:ext cx="304800" cy="304800"/>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50" name="Oval 49">
            <a:extLst>
              <a:ext uri="{FF2B5EF4-FFF2-40B4-BE49-F238E27FC236}">
                <a16:creationId xmlns:a16="http://schemas.microsoft.com/office/drawing/2014/main" id="{84E409E4-B9BA-4788-A2B7-27E891F379DE}"/>
              </a:ext>
            </a:extLst>
          </p:cNvPr>
          <p:cNvSpPr/>
          <p:nvPr/>
        </p:nvSpPr>
        <p:spPr>
          <a:xfrm>
            <a:off x="1371600" y="873300"/>
            <a:ext cx="292103" cy="292103"/>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6346730E-1FEA-7F45-B8EC-B826F6D720FC}"/>
              </a:ext>
            </a:extLst>
          </p:cNvPr>
          <p:cNvSpPr/>
          <p:nvPr/>
        </p:nvSpPr>
        <p:spPr>
          <a:xfrm>
            <a:off x="2286000" y="6096000"/>
            <a:ext cx="228600" cy="228600"/>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pic>
        <p:nvPicPr>
          <p:cNvPr id="13" name="Picture 12" descr="Background pattern&#10;&#10;Description automatically generated">
            <a:extLst>
              <a:ext uri="{FF2B5EF4-FFF2-40B4-BE49-F238E27FC236}">
                <a16:creationId xmlns:a16="http://schemas.microsoft.com/office/drawing/2014/main" id="{048C8B52-529C-E049-9ABC-FF25EDE21A8F}"/>
              </a:ext>
            </a:extLst>
          </p:cNvPr>
          <p:cNvPicPr>
            <a:picLocks noChangeAspect="1"/>
          </p:cNvPicPr>
          <p:nvPr/>
        </p:nvPicPr>
        <p:blipFill rotWithShape="1">
          <a:blip r:embed="rId3"/>
          <a:srcRect r="46219"/>
          <a:stretch/>
        </p:blipFill>
        <p:spPr>
          <a:xfrm>
            <a:off x="1" y="0"/>
            <a:ext cx="6713255" cy="6858000"/>
          </a:xfrm>
          <a:prstGeom prst="rect">
            <a:avLst/>
          </a:prstGeom>
        </p:spPr>
      </p:pic>
      <p:pic>
        <p:nvPicPr>
          <p:cNvPr id="14" name="Picture 13" descr="Text, background pattern&#10;&#10;Description automatically generated">
            <a:extLst>
              <a:ext uri="{FF2B5EF4-FFF2-40B4-BE49-F238E27FC236}">
                <a16:creationId xmlns:a16="http://schemas.microsoft.com/office/drawing/2014/main" id="{7C3EF85E-A243-4E4E-8F05-F1D467048416}"/>
              </a:ext>
            </a:extLst>
          </p:cNvPr>
          <p:cNvPicPr>
            <a:picLocks noChangeAspect="1"/>
          </p:cNvPicPr>
          <p:nvPr/>
        </p:nvPicPr>
        <p:blipFill rotWithShape="1">
          <a:blip r:embed="rId4"/>
          <a:srcRect l="-1" t="46347" r="46219"/>
          <a:stretch/>
        </p:blipFill>
        <p:spPr>
          <a:xfrm>
            <a:off x="1" y="3178505"/>
            <a:ext cx="6713256" cy="3679495"/>
          </a:xfrm>
          <a:prstGeom prst="rect">
            <a:avLst/>
          </a:prstGeom>
        </p:spPr>
      </p:pic>
      <p:sp>
        <p:nvSpPr>
          <p:cNvPr id="11" name="CaixaDeTexto 4">
            <a:extLst>
              <a:ext uri="{FF2B5EF4-FFF2-40B4-BE49-F238E27FC236}">
                <a16:creationId xmlns:a16="http://schemas.microsoft.com/office/drawing/2014/main" id="{8A35C87A-354C-0646-8E2E-AECD63DA9144}"/>
              </a:ext>
            </a:extLst>
          </p:cNvPr>
          <p:cNvSpPr txBox="1"/>
          <p:nvPr/>
        </p:nvSpPr>
        <p:spPr>
          <a:xfrm>
            <a:off x="7251783" y="2118343"/>
            <a:ext cx="4406818" cy="2724144"/>
          </a:xfrm>
          <a:prstGeom prst="rect">
            <a:avLst/>
          </a:prstGeom>
          <a:noFill/>
        </p:spPr>
        <p:txBody>
          <a:bodyPr wrap="square">
            <a:spAutoFit/>
          </a:bodyPr>
          <a:lstStyle>
            <a:defPPr>
              <a:defRPr lang="en-US"/>
            </a:defPPr>
            <a:lvl1pPr>
              <a:defRPr sz="1200">
                <a:latin typeface="Inter Light" panose="020B0502030000000004" pitchFamily="34" charset="0"/>
                <a:ea typeface="Inter Light" panose="020B0502030000000004" pitchFamily="34" charset="0"/>
                <a:cs typeface="Poppins" panose="00000500000000000000" pitchFamily="2" charset="0"/>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rPr>
              <a:t>Our goal is to segment the clients in ways that describe meaningful patterns. </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rPr>
              <a:t>The goal questions are the basis to evaluate these patterns.</a:t>
            </a:r>
            <a:endParaRPr lang="pt-BR" sz="1600" dirty="0">
              <a:solidFill>
                <a:srgbClr val="00151E"/>
              </a:solidFill>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rPr>
              <a:t>T</a:t>
            </a:r>
            <a:r>
              <a:rPr lang="pt-BR" sz="1600" dirty="0">
                <a:solidFill>
                  <a:srgbClr val="00151E"/>
                </a:solidFill>
                <a:latin typeface="Segoe UI Light" panose="020B0502040204020203" pitchFamily="34" charset="0"/>
                <a:cs typeface="Segoe UI Light" panose="020B0502040204020203" pitchFamily="34" charset="0"/>
              </a:rPr>
              <a:t>hus, we propose an unsupervised solution to this problem. The quality of the solution is weighted by sophisticated metrics, but also by analysing the segments to assess the obtained patterns answer the goal questions.</a:t>
            </a:r>
            <a:endParaRPr kumimoji="0" lang="pt-BR"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endParaRPr>
          </a:p>
        </p:txBody>
      </p:sp>
      <p:sp>
        <p:nvSpPr>
          <p:cNvPr id="15" name="Rectangle 5">
            <a:extLst>
              <a:ext uri="{FF2B5EF4-FFF2-40B4-BE49-F238E27FC236}">
                <a16:creationId xmlns:a16="http://schemas.microsoft.com/office/drawing/2014/main" id="{8358F878-17CF-A84E-BD58-44D53A1F5574}"/>
              </a:ext>
            </a:extLst>
          </p:cNvPr>
          <p:cNvSpPr>
            <a:spLocks noChangeArrowheads="1"/>
          </p:cNvSpPr>
          <p:nvPr/>
        </p:nvSpPr>
        <p:spPr bwMode="auto">
          <a:xfrm>
            <a:off x="7227329" y="1165403"/>
            <a:ext cx="4629898" cy="132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90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pPr>
            <a:r>
              <a:rPr lang="en-US" altLang="en-PT" sz="5400" b="1" dirty="0">
                <a:solidFill>
                  <a:srgbClr val="E4222C"/>
                </a:solidFill>
                <a:latin typeface="Segoe UI" panose="020B0502040204020203" pitchFamily="34" charset="0"/>
                <a:cs typeface="Segoe UI" panose="020B0502040204020203" pitchFamily="34" charset="0"/>
              </a:rPr>
              <a:t>p</a:t>
            </a:r>
            <a:r>
              <a:rPr kumimoji="0" lang="en-US" altLang="en-PT" sz="5400" b="1" i="0" u="none" strike="noStrike" kern="1200" cap="none" spc="0" normalizeH="0" baseline="0" noProof="0" dirty="0" err="1">
                <a:ln>
                  <a:noFill/>
                </a:ln>
                <a:solidFill>
                  <a:srgbClr val="E4222C"/>
                </a:solidFill>
                <a:effectLst/>
                <a:uLnTx/>
                <a:uFillTx/>
                <a:latin typeface="Segoe UI" panose="020B0502040204020203" pitchFamily="34" charset="0"/>
                <a:cs typeface="Segoe UI" panose="020B0502040204020203" pitchFamily="34" charset="0"/>
              </a:rPr>
              <a:t>roposal</a:t>
            </a:r>
            <a:endParaRPr kumimoji="0" lang="en-US" altLang="en-PT" sz="5400" b="1" i="0" u="none" strike="noStrike" kern="1200" cap="none" spc="0" normalizeH="0" baseline="0" noProof="0" dirty="0">
              <a:ln>
                <a:noFill/>
              </a:ln>
              <a:solidFill>
                <a:srgbClr val="E4222C"/>
              </a:solidFill>
              <a:effectLst/>
              <a:uLnTx/>
              <a:uFillTx/>
              <a:latin typeface="Segoe UI" panose="020B0502040204020203" pitchFamily="34" charset="0"/>
              <a:cs typeface="Segoe UI" panose="020B0502040204020203" pitchFamily="34" charset="0"/>
            </a:endParaRPr>
          </a:p>
        </p:txBody>
      </p:sp>
      <p:grpSp>
        <p:nvGrpSpPr>
          <p:cNvPr id="12" name="Group 11">
            <a:extLst>
              <a:ext uri="{FF2B5EF4-FFF2-40B4-BE49-F238E27FC236}">
                <a16:creationId xmlns:a16="http://schemas.microsoft.com/office/drawing/2014/main" id="{903E32A3-4F5C-864B-B68E-661EB664F488}"/>
              </a:ext>
            </a:extLst>
          </p:cNvPr>
          <p:cNvGrpSpPr/>
          <p:nvPr/>
        </p:nvGrpSpPr>
        <p:grpSpPr>
          <a:xfrm>
            <a:off x="11010789" y="152400"/>
            <a:ext cx="1161712" cy="6580430"/>
            <a:chOff x="11010789" y="152400"/>
            <a:chExt cx="1161712" cy="6580430"/>
          </a:xfrm>
        </p:grpSpPr>
        <p:sp>
          <p:nvSpPr>
            <p:cNvPr id="16" name="CaixaDeTexto 189">
              <a:extLst>
                <a:ext uri="{FF2B5EF4-FFF2-40B4-BE49-F238E27FC236}">
                  <a16:creationId xmlns:a16="http://schemas.microsoft.com/office/drawing/2014/main" id="{94FE3CF7-CD4E-3E45-BE04-F77EDEDFADDC}"/>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17" name="Picture 16">
              <a:extLst>
                <a:ext uri="{FF2B5EF4-FFF2-40B4-BE49-F238E27FC236}">
                  <a16:creationId xmlns:a16="http://schemas.microsoft.com/office/drawing/2014/main" id="{02658CBD-5556-894C-921D-B1E5CBBC08CB}"/>
                </a:ext>
              </a:extLst>
            </p:cNvPr>
            <p:cNvPicPr>
              <a:picLocks noChangeAspect="1"/>
            </p:cNvPicPr>
            <p:nvPr/>
          </p:nvPicPr>
          <p:blipFill>
            <a:blip r:embed="rId5"/>
            <a:srcRect/>
            <a:stretch/>
          </p:blipFill>
          <p:spPr>
            <a:xfrm>
              <a:off x="11010789" y="152400"/>
              <a:ext cx="1074776" cy="389895"/>
            </a:xfrm>
            <a:prstGeom prst="rect">
              <a:avLst/>
            </a:prstGeom>
          </p:spPr>
        </p:pic>
      </p:grpSp>
      <p:sp>
        <p:nvSpPr>
          <p:cNvPr id="3" name="CaixaDeTexto 2">
            <a:extLst>
              <a:ext uri="{FF2B5EF4-FFF2-40B4-BE49-F238E27FC236}">
                <a16:creationId xmlns:a16="http://schemas.microsoft.com/office/drawing/2014/main" id="{AB956C94-5DE7-43AC-8B2F-E6E17215AC73}"/>
              </a:ext>
            </a:extLst>
          </p:cNvPr>
          <p:cNvSpPr txBox="1"/>
          <p:nvPr/>
        </p:nvSpPr>
        <p:spPr>
          <a:xfrm>
            <a:off x="7251783" y="5153988"/>
            <a:ext cx="3961726" cy="1077218"/>
          </a:xfrm>
          <a:prstGeom prst="rect">
            <a:avLst/>
          </a:prstGeom>
          <a:noFill/>
        </p:spPr>
        <p:txBody>
          <a:bodyPr wrap="none" rtlCol="0">
            <a:spAutoFit/>
          </a:bodyPr>
          <a:lstStyle/>
          <a:p>
            <a:r>
              <a:rPr lang="pt-PT" sz="1600" dirty="0" err="1">
                <a:solidFill>
                  <a:srgbClr val="00151E"/>
                </a:solidFill>
                <a:latin typeface="Segoe UI Light" panose="020B0502040204020203" pitchFamily="34" charset="0"/>
                <a:cs typeface="Segoe UI Light" panose="020B0502040204020203" pitchFamily="34" charset="0"/>
              </a:rPr>
              <a:t>Unsupervised</a:t>
            </a:r>
            <a:r>
              <a:rPr lang="pt-PT" sz="1600" dirty="0">
                <a:solidFill>
                  <a:srgbClr val="00151E"/>
                </a:solidFill>
                <a:latin typeface="Segoe UI Light" panose="020B0502040204020203" pitchFamily="34" charset="0"/>
                <a:cs typeface="Segoe UI Light" panose="020B0502040204020203" pitchFamily="34" charset="0"/>
              </a:rPr>
              <a:t> </a:t>
            </a:r>
            <a:r>
              <a:rPr lang="pt-PT" sz="1600" dirty="0" err="1">
                <a:solidFill>
                  <a:srgbClr val="00151E"/>
                </a:solidFill>
                <a:latin typeface="Segoe UI Light" panose="020B0502040204020203" pitchFamily="34" charset="0"/>
                <a:cs typeface="Segoe UI Light" panose="020B0502040204020203" pitchFamily="34" charset="0"/>
              </a:rPr>
              <a:t>Clustering</a:t>
            </a:r>
            <a:r>
              <a:rPr lang="pt-PT" sz="1600" dirty="0">
                <a:solidFill>
                  <a:srgbClr val="00151E"/>
                </a:solidFill>
                <a:latin typeface="Segoe UI Light" panose="020B0502040204020203" pitchFamily="34" charset="0"/>
                <a:cs typeface="Segoe UI Light" panose="020B0502040204020203" pitchFamily="34" charset="0"/>
              </a:rPr>
              <a:t> </a:t>
            </a:r>
            <a:r>
              <a:rPr lang="pt-PT" sz="1600" dirty="0" err="1">
                <a:solidFill>
                  <a:srgbClr val="00151E"/>
                </a:solidFill>
                <a:latin typeface="Segoe UI Light" panose="020B0502040204020203" pitchFamily="34" charset="0"/>
                <a:cs typeface="Segoe UI Light" panose="020B0502040204020203" pitchFamily="34" charset="0"/>
              </a:rPr>
              <a:t>proposed</a:t>
            </a:r>
            <a:r>
              <a:rPr lang="pt-PT" sz="1600" dirty="0">
                <a:solidFill>
                  <a:srgbClr val="00151E"/>
                </a:solidFill>
                <a:latin typeface="Segoe UI Light" panose="020B0502040204020203" pitchFamily="34" charset="0"/>
                <a:cs typeface="Segoe UI Light" panose="020B0502040204020203" pitchFamily="34" charset="0"/>
              </a:rPr>
              <a:t> </a:t>
            </a:r>
            <a:r>
              <a:rPr lang="pt-PT" sz="1600" dirty="0" err="1">
                <a:solidFill>
                  <a:srgbClr val="00151E"/>
                </a:solidFill>
                <a:latin typeface="Segoe UI Light" panose="020B0502040204020203" pitchFamily="34" charset="0"/>
                <a:cs typeface="Segoe UI Light" panose="020B0502040204020203" pitchFamily="34" charset="0"/>
              </a:rPr>
              <a:t>methods</a:t>
            </a:r>
            <a:endParaRPr lang="pt-PT" sz="1600" dirty="0">
              <a:solidFill>
                <a:srgbClr val="00151E"/>
              </a:solidFill>
              <a:latin typeface="Segoe UI Light" panose="020B0502040204020203" pitchFamily="34" charset="0"/>
              <a:cs typeface="Segoe UI Light" panose="020B0502040204020203" pitchFamily="34" charset="0"/>
            </a:endParaRPr>
          </a:p>
          <a:p>
            <a:pPr marL="742950" lvl="1" indent="-285750">
              <a:buFont typeface="Arial" panose="020B0604020202020204" pitchFamily="34" charset="0"/>
              <a:buChar char="•"/>
            </a:pPr>
            <a:r>
              <a:rPr lang="pt-PT" sz="1600" dirty="0" err="1">
                <a:solidFill>
                  <a:srgbClr val="00151E"/>
                </a:solidFill>
                <a:latin typeface="Segoe UI Light" panose="020B0502040204020203" pitchFamily="34" charset="0"/>
                <a:cs typeface="Segoe UI Light" panose="020B0502040204020203" pitchFamily="34" charset="0"/>
              </a:rPr>
              <a:t>Kmeans</a:t>
            </a:r>
            <a:endParaRPr lang="pt-PT" sz="1600" dirty="0">
              <a:solidFill>
                <a:srgbClr val="00151E"/>
              </a:solidFill>
              <a:latin typeface="Segoe UI Light" panose="020B0502040204020203" pitchFamily="34" charset="0"/>
              <a:cs typeface="Segoe UI Light" panose="020B0502040204020203" pitchFamily="34" charset="0"/>
            </a:endParaRPr>
          </a:p>
          <a:p>
            <a:pPr marL="742950" lvl="1" indent="-285750">
              <a:buFont typeface="Arial" panose="020B0604020202020204" pitchFamily="34" charset="0"/>
              <a:buChar char="•"/>
            </a:pPr>
            <a:r>
              <a:rPr lang="pt-PT" sz="1600" dirty="0">
                <a:solidFill>
                  <a:srgbClr val="00151E"/>
                </a:solidFill>
                <a:latin typeface="Segoe UI Light" panose="020B0502040204020203" pitchFamily="34" charset="0"/>
                <a:cs typeface="Segoe UI Light" panose="020B0502040204020203" pitchFamily="34" charset="0"/>
              </a:rPr>
              <a:t>DBSCAN</a:t>
            </a:r>
          </a:p>
          <a:p>
            <a:pPr marL="742950" lvl="1" indent="-285750">
              <a:buFont typeface="Arial" panose="020B0604020202020204" pitchFamily="34" charset="0"/>
              <a:buChar char="•"/>
            </a:pPr>
            <a:r>
              <a:rPr lang="pt-PT" sz="1600" dirty="0" err="1">
                <a:solidFill>
                  <a:srgbClr val="00151E"/>
                </a:solidFill>
                <a:latin typeface="Segoe UI Light" panose="020B0502040204020203" pitchFamily="34" charset="0"/>
                <a:cs typeface="Segoe UI Light" panose="020B0502040204020203" pitchFamily="34" charset="0"/>
              </a:rPr>
              <a:t>Agglomerative</a:t>
            </a:r>
            <a:r>
              <a:rPr lang="pt-PT" sz="1600" dirty="0">
                <a:solidFill>
                  <a:srgbClr val="00151E"/>
                </a:solidFill>
                <a:latin typeface="Segoe UI Light" panose="020B0502040204020203" pitchFamily="34" charset="0"/>
                <a:cs typeface="Segoe UI Light" panose="020B0502040204020203" pitchFamily="34" charset="0"/>
              </a:rPr>
              <a:t> </a:t>
            </a:r>
            <a:r>
              <a:rPr lang="pt-PT" sz="1600" dirty="0" err="1">
                <a:solidFill>
                  <a:srgbClr val="00151E"/>
                </a:solidFill>
                <a:latin typeface="Segoe UI Light" panose="020B0502040204020203" pitchFamily="34" charset="0"/>
                <a:cs typeface="Segoe UI Light" panose="020B0502040204020203" pitchFamily="34" charset="0"/>
              </a:rPr>
              <a:t>Clustering</a:t>
            </a:r>
            <a:endParaRPr lang="pt-PT" sz="1600" dirty="0">
              <a:solidFill>
                <a:srgbClr val="00151E"/>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972291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loser Palette">
      <a:dk1>
        <a:srgbClr val="00151E"/>
      </a:dk1>
      <a:lt1>
        <a:srgbClr val="E1E6ED"/>
      </a:lt1>
      <a:dk2>
        <a:srgbClr val="4D5B62"/>
      </a:dk2>
      <a:lt2>
        <a:srgbClr val="E1E6ED"/>
      </a:lt2>
      <a:accent1>
        <a:srgbClr val="2E2D2B"/>
      </a:accent1>
      <a:accent2>
        <a:srgbClr val="E53223"/>
      </a:accent2>
      <a:accent3>
        <a:srgbClr val="41515E"/>
      </a:accent3>
      <a:accent4>
        <a:srgbClr val="C00000"/>
      </a:accent4>
      <a:accent5>
        <a:srgbClr val="E5414E"/>
      </a:accent5>
      <a:accent6>
        <a:srgbClr val="FE5D5A"/>
      </a:accent6>
      <a:hlink>
        <a:srgbClr val="FF8F8E"/>
      </a:hlink>
      <a:folHlink>
        <a:srgbClr val="D4505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3104</TotalTime>
  <Words>2700</Words>
  <Application>Microsoft Office PowerPoint</Application>
  <PresentationFormat>Ecrã Panorâmico</PresentationFormat>
  <Paragraphs>507</Paragraphs>
  <Slides>35</Slides>
  <Notes>32</Notes>
  <HiddenSlides>0</HiddenSlides>
  <MMClips>0</MMClips>
  <ScaleCrop>false</ScaleCrop>
  <HeadingPairs>
    <vt:vector size="6" baseType="variant">
      <vt:variant>
        <vt:lpstr>Tipos de letra usados</vt:lpstr>
      </vt:variant>
      <vt:variant>
        <vt:i4>11</vt:i4>
      </vt:variant>
      <vt:variant>
        <vt:lpstr>Tema</vt:lpstr>
      </vt:variant>
      <vt:variant>
        <vt:i4>2</vt:i4>
      </vt:variant>
      <vt:variant>
        <vt:lpstr>Títulos dos diapositivos</vt:lpstr>
      </vt:variant>
      <vt:variant>
        <vt:i4>35</vt:i4>
      </vt:variant>
    </vt:vector>
  </HeadingPairs>
  <TitlesOfParts>
    <vt:vector size="48" baseType="lpstr">
      <vt:lpstr>Arial</vt:lpstr>
      <vt:lpstr>Calibri</vt:lpstr>
      <vt:lpstr>Calibri Light</vt:lpstr>
      <vt:lpstr>Courier New</vt:lpstr>
      <vt:lpstr>Gill Sans</vt:lpstr>
      <vt:lpstr>Helvetica Neue Moyen</vt:lpstr>
      <vt:lpstr>Helvetica Neue Normal</vt:lpstr>
      <vt:lpstr>Segoe UI</vt:lpstr>
      <vt:lpstr>Segoe UI Bold</vt:lpstr>
      <vt:lpstr>Segoe UI Light</vt:lpstr>
      <vt:lpstr>Segoe UI Semibold</vt:lpstr>
      <vt:lpstr>Tema do Office</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João Monteiro</dc:creator>
  <cp:lastModifiedBy>João Monteiro</cp:lastModifiedBy>
  <cp:revision>35</cp:revision>
  <dcterms:created xsi:type="dcterms:W3CDTF">2022-04-07T09:02:23Z</dcterms:created>
  <dcterms:modified xsi:type="dcterms:W3CDTF">2022-04-19T10:25:33Z</dcterms:modified>
</cp:coreProperties>
</file>